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3" r:id="rId1"/>
  </p:sldMasterIdLst>
  <p:notesMasterIdLst>
    <p:notesMasterId r:id="rId54"/>
  </p:notesMasterIdLst>
  <p:sldIdLst>
    <p:sldId id="699" r:id="rId2"/>
    <p:sldId id="265" r:id="rId3"/>
    <p:sldId id="256" r:id="rId4"/>
    <p:sldId id="717" r:id="rId5"/>
    <p:sldId id="694" r:id="rId6"/>
    <p:sldId id="300" r:id="rId7"/>
    <p:sldId id="302" r:id="rId8"/>
    <p:sldId id="303" r:id="rId9"/>
    <p:sldId id="305" r:id="rId10"/>
    <p:sldId id="306" r:id="rId11"/>
    <p:sldId id="307" r:id="rId12"/>
    <p:sldId id="308" r:id="rId13"/>
    <p:sldId id="309" r:id="rId14"/>
    <p:sldId id="310" r:id="rId15"/>
    <p:sldId id="311" r:id="rId16"/>
    <p:sldId id="312" r:id="rId17"/>
    <p:sldId id="313" r:id="rId18"/>
    <p:sldId id="314" r:id="rId19"/>
    <p:sldId id="315" r:id="rId20"/>
    <p:sldId id="316" r:id="rId21"/>
    <p:sldId id="317" r:id="rId22"/>
    <p:sldId id="318" r:id="rId23"/>
    <p:sldId id="319" r:id="rId24"/>
    <p:sldId id="334" r:id="rId25"/>
    <p:sldId id="337" r:id="rId26"/>
    <p:sldId id="340" r:id="rId27"/>
    <p:sldId id="341" r:id="rId28"/>
    <p:sldId id="342" r:id="rId29"/>
    <p:sldId id="270" r:id="rId30"/>
    <p:sldId id="292" r:id="rId31"/>
    <p:sldId id="345" r:id="rId32"/>
    <p:sldId id="294" r:id="rId33"/>
    <p:sldId id="304" r:id="rId34"/>
    <p:sldId id="347" r:id="rId35"/>
    <p:sldId id="348" r:id="rId36"/>
    <p:sldId id="301" r:id="rId37"/>
    <p:sldId id="349" r:id="rId38"/>
    <p:sldId id="289" r:id="rId39"/>
    <p:sldId id="718" r:id="rId40"/>
    <p:sldId id="719" r:id="rId41"/>
    <p:sldId id="701" r:id="rId42"/>
    <p:sldId id="702" r:id="rId43"/>
    <p:sldId id="703" r:id="rId44"/>
    <p:sldId id="704" r:id="rId45"/>
    <p:sldId id="705" r:id="rId46"/>
    <p:sldId id="706" r:id="rId47"/>
    <p:sldId id="707" r:id="rId48"/>
    <p:sldId id="708" r:id="rId49"/>
    <p:sldId id="709" r:id="rId50"/>
    <p:sldId id="710" r:id="rId51"/>
    <p:sldId id="711" r:id="rId52"/>
    <p:sldId id="720" r:id="rId5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5686"/>
    <p:restoredTop sz="94704"/>
  </p:normalViewPr>
  <p:slideViewPr>
    <p:cSldViewPr snapToGrid="0" snapToObjects="1">
      <p:cViewPr varScale="1">
        <p:scale>
          <a:sx n="89" d="100"/>
          <a:sy n="89" d="100"/>
        </p:scale>
        <p:origin x="37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sv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svg"/><Relationship Id="rId4" Type="http://schemas.openxmlformats.org/officeDocument/2006/relationships/image" Target="../media/image14.svg"/><Relationship Id="rId9" Type="http://schemas.openxmlformats.org/officeDocument/2006/relationships/image" Target="../media/image19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sv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svg"/><Relationship Id="rId4" Type="http://schemas.openxmlformats.org/officeDocument/2006/relationships/image" Target="../media/image14.svg"/><Relationship Id="rId9" Type="http://schemas.openxmlformats.org/officeDocument/2006/relationships/image" Target="../media/image19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7EB37DB-C150-46B2-A6C1-02E3FB13B23C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FB032B45-AB26-42A7-A815-F9686587670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Scope of Azure Data Ecosystem.</a:t>
          </a:r>
        </a:p>
      </dgm:t>
    </dgm:pt>
    <dgm:pt modelId="{45F49300-1FD1-4D7D-BC0E-15486909D70D}" type="parTrans" cxnId="{D99BBECC-E8CC-46AC-8B74-DC4756B0D3C6}">
      <dgm:prSet/>
      <dgm:spPr/>
      <dgm:t>
        <a:bodyPr/>
        <a:lstStyle/>
        <a:p>
          <a:endParaRPr lang="en-US"/>
        </a:p>
      </dgm:t>
    </dgm:pt>
    <dgm:pt modelId="{220B6609-4B18-403A-B659-9F2B62FFED2B}" type="sibTrans" cxnId="{D99BBECC-E8CC-46AC-8B74-DC4756B0D3C6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D52F0DD0-FBE2-41FA-8914-21073FDB3DC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Azure Data Factory &amp; Components</a:t>
          </a:r>
        </a:p>
      </dgm:t>
    </dgm:pt>
    <dgm:pt modelId="{21F1C26D-A8EC-4FDE-80C3-805E0996B352}" type="parTrans" cxnId="{DD6E1197-DFC9-4D03-B792-14B698A561DC}">
      <dgm:prSet/>
      <dgm:spPr/>
      <dgm:t>
        <a:bodyPr/>
        <a:lstStyle/>
        <a:p>
          <a:endParaRPr lang="en-US"/>
        </a:p>
      </dgm:t>
    </dgm:pt>
    <dgm:pt modelId="{DD3A062D-C3FB-4D2B-B97E-FB69EDA21FBF}" type="sibTrans" cxnId="{DD6E1197-DFC9-4D03-B792-14B698A561DC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CB71528D-9922-4FD5-8408-539A521D95E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Real World Use case Overview</a:t>
          </a:r>
        </a:p>
      </dgm:t>
    </dgm:pt>
    <dgm:pt modelId="{CEF6B852-526C-4B1A-8487-3552DB5DDDF6}" type="parTrans" cxnId="{D4BF4B06-1708-4DD1-ABEC-B882AC8F169B}">
      <dgm:prSet/>
      <dgm:spPr/>
      <dgm:t>
        <a:bodyPr/>
        <a:lstStyle/>
        <a:p>
          <a:endParaRPr lang="en-US"/>
        </a:p>
      </dgm:t>
    </dgm:pt>
    <dgm:pt modelId="{8258D116-4734-4E15-AC21-04DD57D6B2C7}" type="sibTrans" cxnId="{D4BF4B06-1708-4DD1-ABEC-B882AC8F169B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AD54FC24-71BD-4192-814E-996DD6E952B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Hands on with ADF</a:t>
          </a:r>
        </a:p>
      </dgm:t>
    </dgm:pt>
    <dgm:pt modelId="{3A43859C-7864-4FC3-826B-BA768E8847F7}" type="parTrans" cxnId="{F8CFE620-1712-4F90-9810-3B665B42A8FA}">
      <dgm:prSet/>
      <dgm:spPr/>
      <dgm:t>
        <a:bodyPr/>
        <a:lstStyle/>
        <a:p>
          <a:endParaRPr lang="en-US"/>
        </a:p>
      </dgm:t>
    </dgm:pt>
    <dgm:pt modelId="{BEB1DFBC-D61B-497A-B3CC-F6CC2ADD0956}" type="sibTrans" cxnId="{F8CFE620-1712-4F90-9810-3B665B42A8FA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9D177501-DEFF-4339-A016-A4A214CAFB0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Parameterization of ADF Pipelines.</a:t>
          </a:r>
        </a:p>
      </dgm:t>
    </dgm:pt>
    <dgm:pt modelId="{15CEEFCC-2E82-4416-AF00-4BFFF1EF8B2E}" type="parTrans" cxnId="{F830901C-0B50-481F-8298-B4B01F06059D}">
      <dgm:prSet/>
      <dgm:spPr/>
      <dgm:t>
        <a:bodyPr/>
        <a:lstStyle/>
        <a:p>
          <a:endParaRPr lang="en-US"/>
        </a:p>
      </dgm:t>
    </dgm:pt>
    <dgm:pt modelId="{1739DAE0-274D-4CB4-9D72-02026718D82F}" type="sibTrans" cxnId="{F830901C-0B50-481F-8298-B4B01F06059D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FAAD4CC6-9CFE-4A9C-94A4-CC8F48117C1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Best Practices and DevOps.</a:t>
          </a:r>
        </a:p>
      </dgm:t>
    </dgm:pt>
    <dgm:pt modelId="{966E613E-0A13-4C1E-92C4-2D59816789C1}" type="parTrans" cxnId="{2DE8AADB-8770-4746-8C39-5D88937FE2E3}">
      <dgm:prSet/>
      <dgm:spPr/>
      <dgm:t>
        <a:bodyPr/>
        <a:lstStyle/>
        <a:p>
          <a:endParaRPr lang="en-US"/>
        </a:p>
      </dgm:t>
    </dgm:pt>
    <dgm:pt modelId="{339EF05C-E983-407C-8ACF-8158A8F6A8A1}" type="sibTrans" cxnId="{2DE8AADB-8770-4746-8C39-5D88937FE2E3}">
      <dgm:prSet/>
      <dgm:spPr/>
      <dgm:t>
        <a:bodyPr/>
        <a:lstStyle/>
        <a:p>
          <a:endParaRPr lang="en-US"/>
        </a:p>
      </dgm:t>
    </dgm:pt>
    <dgm:pt modelId="{0E07A6FA-80E1-48F4-B3BF-4B005D8B70CE}" type="pres">
      <dgm:prSet presAssocID="{D7EB37DB-C150-46B2-A6C1-02E3FB13B23C}" presName="root" presStyleCnt="0">
        <dgm:presLayoutVars>
          <dgm:dir/>
          <dgm:resizeHandles val="exact"/>
        </dgm:presLayoutVars>
      </dgm:prSet>
      <dgm:spPr/>
    </dgm:pt>
    <dgm:pt modelId="{3B4A2C87-A06D-4469-8262-054150370110}" type="pres">
      <dgm:prSet presAssocID="{D7EB37DB-C150-46B2-A6C1-02E3FB13B23C}" presName="container" presStyleCnt="0">
        <dgm:presLayoutVars>
          <dgm:dir/>
          <dgm:resizeHandles val="exact"/>
        </dgm:presLayoutVars>
      </dgm:prSet>
      <dgm:spPr/>
    </dgm:pt>
    <dgm:pt modelId="{64F7A0E1-6AAC-433D-83C2-B303CB52E8F2}" type="pres">
      <dgm:prSet presAssocID="{FB032B45-AB26-42A7-A815-F9686587670B}" presName="compNode" presStyleCnt="0"/>
      <dgm:spPr/>
    </dgm:pt>
    <dgm:pt modelId="{E6FB9D62-867B-49C7-8AD5-8BCF64F4C25E}" type="pres">
      <dgm:prSet presAssocID="{FB032B45-AB26-42A7-A815-F9686587670B}" presName="iconBgRect" presStyleLbl="bgShp" presStyleIdx="0" presStyleCnt="6"/>
      <dgm:spPr/>
    </dgm:pt>
    <dgm:pt modelId="{942E74BB-0A3D-49B1-B221-D8A88BAF1E89}" type="pres">
      <dgm:prSet presAssocID="{FB032B45-AB26-42A7-A815-F9686587670B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oud"/>
        </a:ext>
      </dgm:extLst>
    </dgm:pt>
    <dgm:pt modelId="{6F7A403C-6F19-4006-99AE-460FE2196F1E}" type="pres">
      <dgm:prSet presAssocID="{FB032B45-AB26-42A7-A815-F9686587670B}" presName="spaceRect" presStyleCnt="0"/>
      <dgm:spPr/>
    </dgm:pt>
    <dgm:pt modelId="{B3D22EED-5F2D-4B64-BD62-B0A5CC743BEA}" type="pres">
      <dgm:prSet presAssocID="{FB032B45-AB26-42A7-A815-F9686587670B}" presName="textRect" presStyleLbl="revTx" presStyleIdx="0" presStyleCnt="6">
        <dgm:presLayoutVars>
          <dgm:chMax val="1"/>
          <dgm:chPref val="1"/>
        </dgm:presLayoutVars>
      </dgm:prSet>
      <dgm:spPr/>
    </dgm:pt>
    <dgm:pt modelId="{56F77086-73D6-4D26-8A82-DDF6887A237D}" type="pres">
      <dgm:prSet presAssocID="{220B6609-4B18-403A-B659-9F2B62FFED2B}" presName="sibTrans" presStyleLbl="sibTrans2D1" presStyleIdx="0" presStyleCnt="0"/>
      <dgm:spPr/>
    </dgm:pt>
    <dgm:pt modelId="{60426224-3212-4CA5-AB9E-C6DA88763869}" type="pres">
      <dgm:prSet presAssocID="{D52F0DD0-FBE2-41FA-8914-21073FDB3DCB}" presName="compNode" presStyleCnt="0"/>
      <dgm:spPr/>
    </dgm:pt>
    <dgm:pt modelId="{3EDFF0DC-DB39-4970-B94A-E101BF3C0123}" type="pres">
      <dgm:prSet presAssocID="{D52F0DD0-FBE2-41FA-8914-21073FDB3DCB}" presName="iconBgRect" presStyleLbl="bgShp" presStyleIdx="1" presStyleCnt="6"/>
      <dgm:spPr/>
    </dgm:pt>
    <dgm:pt modelId="{0EE38263-BA35-422C-804A-4C21863AE534}" type="pres">
      <dgm:prSet presAssocID="{D52F0DD0-FBE2-41FA-8914-21073FDB3DCB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B13CE558-3151-4B49-9DCC-0D44E9FA2161}" type="pres">
      <dgm:prSet presAssocID="{D52F0DD0-FBE2-41FA-8914-21073FDB3DCB}" presName="spaceRect" presStyleCnt="0"/>
      <dgm:spPr/>
    </dgm:pt>
    <dgm:pt modelId="{3CBF9C21-E184-4271-B7AC-529BD204383C}" type="pres">
      <dgm:prSet presAssocID="{D52F0DD0-FBE2-41FA-8914-21073FDB3DCB}" presName="textRect" presStyleLbl="revTx" presStyleIdx="1" presStyleCnt="6">
        <dgm:presLayoutVars>
          <dgm:chMax val="1"/>
          <dgm:chPref val="1"/>
        </dgm:presLayoutVars>
      </dgm:prSet>
      <dgm:spPr/>
    </dgm:pt>
    <dgm:pt modelId="{84BE8900-9CEB-4850-99CD-03A5D837CC5F}" type="pres">
      <dgm:prSet presAssocID="{DD3A062D-C3FB-4D2B-B97E-FB69EDA21FBF}" presName="sibTrans" presStyleLbl="sibTrans2D1" presStyleIdx="0" presStyleCnt="0"/>
      <dgm:spPr/>
    </dgm:pt>
    <dgm:pt modelId="{EECC950A-4515-4A6A-9DE0-52D02D956CC0}" type="pres">
      <dgm:prSet presAssocID="{CB71528D-9922-4FD5-8408-539A521D95EF}" presName="compNode" presStyleCnt="0"/>
      <dgm:spPr/>
    </dgm:pt>
    <dgm:pt modelId="{EDE75094-ED08-4460-9DD8-253377436746}" type="pres">
      <dgm:prSet presAssocID="{CB71528D-9922-4FD5-8408-539A521D95EF}" presName="iconBgRect" presStyleLbl="bgShp" presStyleIdx="2" presStyleCnt="6"/>
      <dgm:spPr/>
    </dgm:pt>
    <dgm:pt modelId="{34D8B889-2E04-4014-810E-F2B656AC1D3E}" type="pres">
      <dgm:prSet presAssocID="{CB71528D-9922-4FD5-8408-539A521D95EF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arth Globe Americas"/>
        </a:ext>
      </dgm:extLst>
    </dgm:pt>
    <dgm:pt modelId="{16053654-809F-4A34-AE90-7B5B69E60964}" type="pres">
      <dgm:prSet presAssocID="{CB71528D-9922-4FD5-8408-539A521D95EF}" presName="spaceRect" presStyleCnt="0"/>
      <dgm:spPr/>
    </dgm:pt>
    <dgm:pt modelId="{2C090746-30D0-49F4-83AE-A573C2DD38F9}" type="pres">
      <dgm:prSet presAssocID="{CB71528D-9922-4FD5-8408-539A521D95EF}" presName="textRect" presStyleLbl="revTx" presStyleIdx="2" presStyleCnt="6">
        <dgm:presLayoutVars>
          <dgm:chMax val="1"/>
          <dgm:chPref val="1"/>
        </dgm:presLayoutVars>
      </dgm:prSet>
      <dgm:spPr/>
    </dgm:pt>
    <dgm:pt modelId="{7023377B-ED19-4AF8-BD79-6172BCFC1AD4}" type="pres">
      <dgm:prSet presAssocID="{8258D116-4734-4E15-AC21-04DD57D6B2C7}" presName="sibTrans" presStyleLbl="sibTrans2D1" presStyleIdx="0" presStyleCnt="0"/>
      <dgm:spPr/>
    </dgm:pt>
    <dgm:pt modelId="{63BDDC17-A192-4F89-961E-118B29F57072}" type="pres">
      <dgm:prSet presAssocID="{AD54FC24-71BD-4192-814E-996DD6E952B8}" presName="compNode" presStyleCnt="0"/>
      <dgm:spPr/>
    </dgm:pt>
    <dgm:pt modelId="{8BC07658-41C7-4F0C-B15F-2B1AD7A14801}" type="pres">
      <dgm:prSet presAssocID="{AD54FC24-71BD-4192-814E-996DD6E952B8}" presName="iconBgRect" presStyleLbl="bgShp" presStyleIdx="3" presStyleCnt="6"/>
      <dgm:spPr/>
    </dgm:pt>
    <dgm:pt modelId="{19B19831-55D3-4E83-A4DB-37FF1E5A6F7F}" type="pres">
      <dgm:prSet presAssocID="{AD54FC24-71BD-4192-814E-996DD6E952B8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ign Language"/>
        </a:ext>
      </dgm:extLst>
    </dgm:pt>
    <dgm:pt modelId="{EA5B0D8F-D826-4F5E-87F4-EE5D07C0F464}" type="pres">
      <dgm:prSet presAssocID="{AD54FC24-71BD-4192-814E-996DD6E952B8}" presName="spaceRect" presStyleCnt="0"/>
      <dgm:spPr/>
    </dgm:pt>
    <dgm:pt modelId="{8E1A16A9-4183-460D-98E0-0E9835FCB808}" type="pres">
      <dgm:prSet presAssocID="{AD54FC24-71BD-4192-814E-996DD6E952B8}" presName="textRect" presStyleLbl="revTx" presStyleIdx="3" presStyleCnt="6">
        <dgm:presLayoutVars>
          <dgm:chMax val="1"/>
          <dgm:chPref val="1"/>
        </dgm:presLayoutVars>
      </dgm:prSet>
      <dgm:spPr/>
    </dgm:pt>
    <dgm:pt modelId="{06419446-68C8-4C2B-8A91-4970F0F247B0}" type="pres">
      <dgm:prSet presAssocID="{BEB1DFBC-D61B-497A-B3CC-F6CC2ADD0956}" presName="sibTrans" presStyleLbl="sibTrans2D1" presStyleIdx="0" presStyleCnt="0"/>
      <dgm:spPr/>
    </dgm:pt>
    <dgm:pt modelId="{0339EA88-3697-4AF6-865B-CE6922289A13}" type="pres">
      <dgm:prSet presAssocID="{9D177501-DEFF-4339-A016-A4A214CAFB0E}" presName="compNode" presStyleCnt="0"/>
      <dgm:spPr/>
    </dgm:pt>
    <dgm:pt modelId="{C2C841A0-F315-4AD6-878F-2059CD7B91D1}" type="pres">
      <dgm:prSet presAssocID="{9D177501-DEFF-4339-A016-A4A214CAFB0E}" presName="iconBgRect" presStyleLbl="bgShp" presStyleIdx="4" presStyleCnt="6"/>
      <dgm:spPr/>
    </dgm:pt>
    <dgm:pt modelId="{9245BCDE-C8C3-44D9-A3D1-7F2262965D89}" type="pres">
      <dgm:prSet presAssocID="{9D177501-DEFF-4339-A016-A4A214CAFB0E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lectrician"/>
        </a:ext>
      </dgm:extLst>
    </dgm:pt>
    <dgm:pt modelId="{EC23790C-8EC6-4F17-B8CB-F2EF64E98083}" type="pres">
      <dgm:prSet presAssocID="{9D177501-DEFF-4339-A016-A4A214CAFB0E}" presName="spaceRect" presStyleCnt="0"/>
      <dgm:spPr/>
    </dgm:pt>
    <dgm:pt modelId="{AA4FC718-D11E-4FBA-B996-CEDA8A2AE976}" type="pres">
      <dgm:prSet presAssocID="{9D177501-DEFF-4339-A016-A4A214CAFB0E}" presName="textRect" presStyleLbl="revTx" presStyleIdx="4" presStyleCnt="6">
        <dgm:presLayoutVars>
          <dgm:chMax val="1"/>
          <dgm:chPref val="1"/>
        </dgm:presLayoutVars>
      </dgm:prSet>
      <dgm:spPr/>
    </dgm:pt>
    <dgm:pt modelId="{36CE0492-7CDE-4FA5-B092-4FAFE88E7BF7}" type="pres">
      <dgm:prSet presAssocID="{1739DAE0-274D-4CB4-9D72-02026718D82F}" presName="sibTrans" presStyleLbl="sibTrans2D1" presStyleIdx="0" presStyleCnt="0"/>
      <dgm:spPr/>
    </dgm:pt>
    <dgm:pt modelId="{3BA568D6-B228-43E9-82E8-E8AA74BB6B68}" type="pres">
      <dgm:prSet presAssocID="{FAAD4CC6-9CFE-4A9C-94A4-CC8F48117C14}" presName="compNode" presStyleCnt="0"/>
      <dgm:spPr/>
    </dgm:pt>
    <dgm:pt modelId="{69A31C97-8793-4EEA-A17B-B7BDE6114ED3}" type="pres">
      <dgm:prSet presAssocID="{FAAD4CC6-9CFE-4A9C-94A4-CC8F48117C14}" presName="iconBgRect" presStyleLbl="bgShp" presStyleIdx="5" presStyleCnt="6"/>
      <dgm:spPr/>
    </dgm:pt>
    <dgm:pt modelId="{8AFF201C-3BF4-4705-BB07-B2DB9DC80501}" type="pres">
      <dgm:prSet presAssocID="{FAAD4CC6-9CFE-4A9C-94A4-CC8F48117C14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obot"/>
        </a:ext>
      </dgm:extLst>
    </dgm:pt>
    <dgm:pt modelId="{2FD1A9BF-3472-4F2C-AED2-A479BD65BB76}" type="pres">
      <dgm:prSet presAssocID="{FAAD4CC6-9CFE-4A9C-94A4-CC8F48117C14}" presName="spaceRect" presStyleCnt="0"/>
      <dgm:spPr/>
    </dgm:pt>
    <dgm:pt modelId="{9B0D382F-8007-46E6-B81D-7C1D658728AC}" type="pres">
      <dgm:prSet presAssocID="{FAAD4CC6-9CFE-4A9C-94A4-CC8F48117C14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CFE49F04-9B1C-3D46-85D9-D6682A070810}" type="presOf" srcId="{DD3A062D-C3FB-4D2B-B97E-FB69EDA21FBF}" destId="{84BE8900-9CEB-4850-99CD-03A5D837CC5F}" srcOrd="0" destOrd="0" presId="urn:microsoft.com/office/officeart/2018/2/layout/IconCircleList"/>
    <dgm:cxn modelId="{D4BF4B06-1708-4DD1-ABEC-B882AC8F169B}" srcId="{D7EB37DB-C150-46B2-A6C1-02E3FB13B23C}" destId="{CB71528D-9922-4FD5-8408-539A521D95EF}" srcOrd="2" destOrd="0" parTransId="{CEF6B852-526C-4B1A-8487-3552DB5DDDF6}" sibTransId="{8258D116-4734-4E15-AC21-04DD57D6B2C7}"/>
    <dgm:cxn modelId="{F830901C-0B50-481F-8298-B4B01F06059D}" srcId="{D7EB37DB-C150-46B2-A6C1-02E3FB13B23C}" destId="{9D177501-DEFF-4339-A016-A4A214CAFB0E}" srcOrd="4" destOrd="0" parTransId="{15CEEFCC-2E82-4416-AF00-4BFFF1EF8B2E}" sibTransId="{1739DAE0-274D-4CB4-9D72-02026718D82F}"/>
    <dgm:cxn modelId="{F8CFE620-1712-4F90-9810-3B665B42A8FA}" srcId="{D7EB37DB-C150-46B2-A6C1-02E3FB13B23C}" destId="{AD54FC24-71BD-4192-814E-996DD6E952B8}" srcOrd="3" destOrd="0" parTransId="{3A43859C-7864-4FC3-826B-BA768E8847F7}" sibTransId="{BEB1DFBC-D61B-497A-B3CC-F6CC2ADD0956}"/>
    <dgm:cxn modelId="{EDE96422-E975-044D-9DD0-015538CD4D44}" type="presOf" srcId="{D7EB37DB-C150-46B2-A6C1-02E3FB13B23C}" destId="{0E07A6FA-80E1-48F4-B3BF-4B005D8B70CE}" srcOrd="0" destOrd="0" presId="urn:microsoft.com/office/officeart/2018/2/layout/IconCircleList"/>
    <dgm:cxn modelId="{28F6472B-E502-4E46-99E7-5AC28C5D82A4}" type="presOf" srcId="{8258D116-4734-4E15-AC21-04DD57D6B2C7}" destId="{7023377B-ED19-4AF8-BD79-6172BCFC1AD4}" srcOrd="0" destOrd="0" presId="urn:microsoft.com/office/officeart/2018/2/layout/IconCircleList"/>
    <dgm:cxn modelId="{28B20043-34E2-5B46-9871-FBAAA9C59833}" type="presOf" srcId="{FAAD4CC6-9CFE-4A9C-94A4-CC8F48117C14}" destId="{9B0D382F-8007-46E6-B81D-7C1D658728AC}" srcOrd="0" destOrd="0" presId="urn:microsoft.com/office/officeart/2018/2/layout/IconCircleList"/>
    <dgm:cxn modelId="{861B7B47-69F8-834F-8E85-34307C04E0DB}" type="presOf" srcId="{9D177501-DEFF-4339-A016-A4A214CAFB0E}" destId="{AA4FC718-D11E-4FBA-B996-CEDA8A2AE976}" srcOrd="0" destOrd="0" presId="urn:microsoft.com/office/officeart/2018/2/layout/IconCircleList"/>
    <dgm:cxn modelId="{78C5184B-FFA7-AD40-972E-45633F880E34}" type="presOf" srcId="{1739DAE0-274D-4CB4-9D72-02026718D82F}" destId="{36CE0492-7CDE-4FA5-B092-4FAFE88E7BF7}" srcOrd="0" destOrd="0" presId="urn:microsoft.com/office/officeart/2018/2/layout/IconCircleList"/>
    <dgm:cxn modelId="{FEB2AE56-10C2-4449-B118-2846FF207513}" type="presOf" srcId="{D52F0DD0-FBE2-41FA-8914-21073FDB3DCB}" destId="{3CBF9C21-E184-4271-B7AC-529BD204383C}" srcOrd="0" destOrd="0" presId="urn:microsoft.com/office/officeart/2018/2/layout/IconCircleList"/>
    <dgm:cxn modelId="{25358C66-3D2A-0B4A-9062-9530C227DA19}" type="presOf" srcId="{BEB1DFBC-D61B-497A-B3CC-F6CC2ADD0956}" destId="{06419446-68C8-4C2B-8A91-4970F0F247B0}" srcOrd="0" destOrd="0" presId="urn:microsoft.com/office/officeart/2018/2/layout/IconCircleList"/>
    <dgm:cxn modelId="{F469EE6D-4B03-C542-9116-AA10AC94D8EE}" type="presOf" srcId="{AD54FC24-71BD-4192-814E-996DD6E952B8}" destId="{8E1A16A9-4183-460D-98E0-0E9835FCB808}" srcOrd="0" destOrd="0" presId="urn:microsoft.com/office/officeart/2018/2/layout/IconCircleList"/>
    <dgm:cxn modelId="{DD6E1197-DFC9-4D03-B792-14B698A561DC}" srcId="{D7EB37DB-C150-46B2-A6C1-02E3FB13B23C}" destId="{D52F0DD0-FBE2-41FA-8914-21073FDB3DCB}" srcOrd="1" destOrd="0" parTransId="{21F1C26D-A8EC-4FDE-80C3-805E0996B352}" sibTransId="{DD3A062D-C3FB-4D2B-B97E-FB69EDA21FBF}"/>
    <dgm:cxn modelId="{8DCF25A3-6B32-574A-A0FA-E9526DE249B8}" type="presOf" srcId="{FB032B45-AB26-42A7-A815-F9686587670B}" destId="{B3D22EED-5F2D-4B64-BD62-B0A5CC743BEA}" srcOrd="0" destOrd="0" presId="urn:microsoft.com/office/officeart/2018/2/layout/IconCircleList"/>
    <dgm:cxn modelId="{D99BBECC-E8CC-46AC-8B74-DC4756B0D3C6}" srcId="{D7EB37DB-C150-46B2-A6C1-02E3FB13B23C}" destId="{FB032B45-AB26-42A7-A815-F9686587670B}" srcOrd="0" destOrd="0" parTransId="{45F49300-1FD1-4D7D-BC0E-15486909D70D}" sibTransId="{220B6609-4B18-403A-B659-9F2B62FFED2B}"/>
    <dgm:cxn modelId="{0E4833D3-05D3-B648-AFB9-6A38122468FD}" type="presOf" srcId="{CB71528D-9922-4FD5-8408-539A521D95EF}" destId="{2C090746-30D0-49F4-83AE-A573C2DD38F9}" srcOrd="0" destOrd="0" presId="urn:microsoft.com/office/officeart/2018/2/layout/IconCircleList"/>
    <dgm:cxn modelId="{794945D7-A3C8-BB48-9E7D-9969C21BF07B}" type="presOf" srcId="{220B6609-4B18-403A-B659-9F2B62FFED2B}" destId="{56F77086-73D6-4D26-8A82-DDF6887A237D}" srcOrd="0" destOrd="0" presId="urn:microsoft.com/office/officeart/2018/2/layout/IconCircleList"/>
    <dgm:cxn modelId="{2DE8AADB-8770-4746-8C39-5D88937FE2E3}" srcId="{D7EB37DB-C150-46B2-A6C1-02E3FB13B23C}" destId="{FAAD4CC6-9CFE-4A9C-94A4-CC8F48117C14}" srcOrd="5" destOrd="0" parTransId="{966E613E-0A13-4C1E-92C4-2D59816789C1}" sibTransId="{339EF05C-E983-407C-8ACF-8158A8F6A8A1}"/>
    <dgm:cxn modelId="{B7C24AB8-3DCF-354F-92FF-B170113C3D45}" type="presParOf" srcId="{0E07A6FA-80E1-48F4-B3BF-4B005D8B70CE}" destId="{3B4A2C87-A06D-4469-8262-054150370110}" srcOrd="0" destOrd="0" presId="urn:microsoft.com/office/officeart/2018/2/layout/IconCircleList"/>
    <dgm:cxn modelId="{07819507-94A5-4144-A9F3-28DA353EBA42}" type="presParOf" srcId="{3B4A2C87-A06D-4469-8262-054150370110}" destId="{64F7A0E1-6AAC-433D-83C2-B303CB52E8F2}" srcOrd="0" destOrd="0" presId="urn:microsoft.com/office/officeart/2018/2/layout/IconCircleList"/>
    <dgm:cxn modelId="{C2B92439-B033-1B42-9950-FFE636478AA4}" type="presParOf" srcId="{64F7A0E1-6AAC-433D-83C2-B303CB52E8F2}" destId="{E6FB9D62-867B-49C7-8AD5-8BCF64F4C25E}" srcOrd="0" destOrd="0" presId="urn:microsoft.com/office/officeart/2018/2/layout/IconCircleList"/>
    <dgm:cxn modelId="{00505EF1-53CC-6F4A-A955-1011312BF6C7}" type="presParOf" srcId="{64F7A0E1-6AAC-433D-83C2-B303CB52E8F2}" destId="{942E74BB-0A3D-49B1-B221-D8A88BAF1E89}" srcOrd="1" destOrd="0" presId="urn:microsoft.com/office/officeart/2018/2/layout/IconCircleList"/>
    <dgm:cxn modelId="{4BF20565-36FE-AD43-A656-6BD9D70CFFD4}" type="presParOf" srcId="{64F7A0E1-6AAC-433D-83C2-B303CB52E8F2}" destId="{6F7A403C-6F19-4006-99AE-460FE2196F1E}" srcOrd="2" destOrd="0" presId="urn:microsoft.com/office/officeart/2018/2/layout/IconCircleList"/>
    <dgm:cxn modelId="{07BDDC54-B364-5642-897A-DBA6E2D5CC72}" type="presParOf" srcId="{64F7A0E1-6AAC-433D-83C2-B303CB52E8F2}" destId="{B3D22EED-5F2D-4B64-BD62-B0A5CC743BEA}" srcOrd="3" destOrd="0" presId="urn:microsoft.com/office/officeart/2018/2/layout/IconCircleList"/>
    <dgm:cxn modelId="{4A5C8F11-B54B-344D-86A6-1AD71B52D459}" type="presParOf" srcId="{3B4A2C87-A06D-4469-8262-054150370110}" destId="{56F77086-73D6-4D26-8A82-DDF6887A237D}" srcOrd="1" destOrd="0" presId="urn:microsoft.com/office/officeart/2018/2/layout/IconCircleList"/>
    <dgm:cxn modelId="{CD98DCAE-2DE2-094D-A97E-353DD5114263}" type="presParOf" srcId="{3B4A2C87-A06D-4469-8262-054150370110}" destId="{60426224-3212-4CA5-AB9E-C6DA88763869}" srcOrd="2" destOrd="0" presId="urn:microsoft.com/office/officeart/2018/2/layout/IconCircleList"/>
    <dgm:cxn modelId="{E6CCDB67-16E6-A94B-AA99-47EA0DCC84ED}" type="presParOf" srcId="{60426224-3212-4CA5-AB9E-C6DA88763869}" destId="{3EDFF0DC-DB39-4970-B94A-E101BF3C0123}" srcOrd="0" destOrd="0" presId="urn:microsoft.com/office/officeart/2018/2/layout/IconCircleList"/>
    <dgm:cxn modelId="{E61F0BA9-FF49-0E48-8B58-CD1A3FF7EBE9}" type="presParOf" srcId="{60426224-3212-4CA5-AB9E-C6DA88763869}" destId="{0EE38263-BA35-422C-804A-4C21863AE534}" srcOrd="1" destOrd="0" presId="urn:microsoft.com/office/officeart/2018/2/layout/IconCircleList"/>
    <dgm:cxn modelId="{2638CD38-548D-8746-91DB-B6A511356555}" type="presParOf" srcId="{60426224-3212-4CA5-AB9E-C6DA88763869}" destId="{B13CE558-3151-4B49-9DCC-0D44E9FA2161}" srcOrd="2" destOrd="0" presId="urn:microsoft.com/office/officeart/2018/2/layout/IconCircleList"/>
    <dgm:cxn modelId="{0CD33E5D-5A7A-C742-B189-4A4DCACE4307}" type="presParOf" srcId="{60426224-3212-4CA5-AB9E-C6DA88763869}" destId="{3CBF9C21-E184-4271-B7AC-529BD204383C}" srcOrd="3" destOrd="0" presId="urn:microsoft.com/office/officeart/2018/2/layout/IconCircleList"/>
    <dgm:cxn modelId="{9B4F45A8-2DA5-664B-A43E-95BB5D3E3B0E}" type="presParOf" srcId="{3B4A2C87-A06D-4469-8262-054150370110}" destId="{84BE8900-9CEB-4850-99CD-03A5D837CC5F}" srcOrd="3" destOrd="0" presId="urn:microsoft.com/office/officeart/2018/2/layout/IconCircleList"/>
    <dgm:cxn modelId="{17FC174F-19D8-2E44-B9F4-0A8BD9449435}" type="presParOf" srcId="{3B4A2C87-A06D-4469-8262-054150370110}" destId="{EECC950A-4515-4A6A-9DE0-52D02D956CC0}" srcOrd="4" destOrd="0" presId="urn:microsoft.com/office/officeart/2018/2/layout/IconCircleList"/>
    <dgm:cxn modelId="{A397786B-8E97-954D-B630-928198E0899F}" type="presParOf" srcId="{EECC950A-4515-4A6A-9DE0-52D02D956CC0}" destId="{EDE75094-ED08-4460-9DD8-253377436746}" srcOrd="0" destOrd="0" presId="urn:microsoft.com/office/officeart/2018/2/layout/IconCircleList"/>
    <dgm:cxn modelId="{D3F87C93-CA4E-984D-B09F-B9399E559714}" type="presParOf" srcId="{EECC950A-4515-4A6A-9DE0-52D02D956CC0}" destId="{34D8B889-2E04-4014-810E-F2B656AC1D3E}" srcOrd="1" destOrd="0" presId="urn:microsoft.com/office/officeart/2018/2/layout/IconCircleList"/>
    <dgm:cxn modelId="{21274349-B214-2540-8C31-DDC2D996555F}" type="presParOf" srcId="{EECC950A-4515-4A6A-9DE0-52D02D956CC0}" destId="{16053654-809F-4A34-AE90-7B5B69E60964}" srcOrd="2" destOrd="0" presId="urn:microsoft.com/office/officeart/2018/2/layout/IconCircleList"/>
    <dgm:cxn modelId="{5E83010E-396E-4C47-A5DD-6ABBA8F9A144}" type="presParOf" srcId="{EECC950A-4515-4A6A-9DE0-52D02D956CC0}" destId="{2C090746-30D0-49F4-83AE-A573C2DD38F9}" srcOrd="3" destOrd="0" presId="urn:microsoft.com/office/officeart/2018/2/layout/IconCircleList"/>
    <dgm:cxn modelId="{F032C6B5-3B72-F04B-BBB9-07D5761E5CDB}" type="presParOf" srcId="{3B4A2C87-A06D-4469-8262-054150370110}" destId="{7023377B-ED19-4AF8-BD79-6172BCFC1AD4}" srcOrd="5" destOrd="0" presId="urn:microsoft.com/office/officeart/2018/2/layout/IconCircleList"/>
    <dgm:cxn modelId="{7FF8A639-DBCB-5948-8640-FD5D98438C5D}" type="presParOf" srcId="{3B4A2C87-A06D-4469-8262-054150370110}" destId="{63BDDC17-A192-4F89-961E-118B29F57072}" srcOrd="6" destOrd="0" presId="urn:microsoft.com/office/officeart/2018/2/layout/IconCircleList"/>
    <dgm:cxn modelId="{8E19AC15-AE1B-FB4A-85D7-7ECD9545CCE8}" type="presParOf" srcId="{63BDDC17-A192-4F89-961E-118B29F57072}" destId="{8BC07658-41C7-4F0C-B15F-2B1AD7A14801}" srcOrd="0" destOrd="0" presId="urn:microsoft.com/office/officeart/2018/2/layout/IconCircleList"/>
    <dgm:cxn modelId="{52760715-ACBD-6641-8510-B82371AD2379}" type="presParOf" srcId="{63BDDC17-A192-4F89-961E-118B29F57072}" destId="{19B19831-55D3-4E83-A4DB-37FF1E5A6F7F}" srcOrd="1" destOrd="0" presId="urn:microsoft.com/office/officeart/2018/2/layout/IconCircleList"/>
    <dgm:cxn modelId="{AC9771B2-1309-854D-97F0-E4B9A347DD7A}" type="presParOf" srcId="{63BDDC17-A192-4F89-961E-118B29F57072}" destId="{EA5B0D8F-D826-4F5E-87F4-EE5D07C0F464}" srcOrd="2" destOrd="0" presId="urn:microsoft.com/office/officeart/2018/2/layout/IconCircleList"/>
    <dgm:cxn modelId="{F3985E70-B588-1A4E-9063-773466EBE149}" type="presParOf" srcId="{63BDDC17-A192-4F89-961E-118B29F57072}" destId="{8E1A16A9-4183-460D-98E0-0E9835FCB808}" srcOrd="3" destOrd="0" presId="urn:microsoft.com/office/officeart/2018/2/layout/IconCircleList"/>
    <dgm:cxn modelId="{9208A6F7-BB13-6E41-A7FB-3EA34AC7DCDB}" type="presParOf" srcId="{3B4A2C87-A06D-4469-8262-054150370110}" destId="{06419446-68C8-4C2B-8A91-4970F0F247B0}" srcOrd="7" destOrd="0" presId="urn:microsoft.com/office/officeart/2018/2/layout/IconCircleList"/>
    <dgm:cxn modelId="{76BAE4A3-6E48-2642-85A7-7FC3CB97BD24}" type="presParOf" srcId="{3B4A2C87-A06D-4469-8262-054150370110}" destId="{0339EA88-3697-4AF6-865B-CE6922289A13}" srcOrd="8" destOrd="0" presId="urn:microsoft.com/office/officeart/2018/2/layout/IconCircleList"/>
    <dgm:cxn modelId="{0DF8EBD4-04DB-7840-95D7-DAA58820B0E1}" type="presParOf" srcId="{0339EA88-3697-4AF6-865B-CE6922289A13}" destId="{C2C841A0-F315-4AD6-878F-2059CD7B91D1}" srcOrd="0" destOrd="0" presId="urn:microsoft.com/office/officeart/2018/2/layout/IconCircleList"/>
    <dgm:cxn modelId="{1408DC55-2597-3449-AC66-A52B3D807D76}" type="presParOf" srcId="{0339EA88-3697-4AF6-865B-CE6922289A13}" destId="{9245BCDE-C8C3-44D9-A3D1-7F2262965D89}" srcOrd="1" destOrd="0" presId="urn:microsoft.com/office/officeart/2018/2/layout/IconCircleList"/>
    <dgm:cxn modelId="{40267913-4F95-1743-B346-B03582DFBFC9}" type="presParOf" srcId="{0339EA88-3697-4AF6-865B-CE6922289A13}" destId="{EC23790C-8EC6-4F17-B8CB-F2EF64E98083}" srcOrd="2" destOrd="0" presId="urn:microsoft.com/office/officeart/2018/2/layout/IconCircleList"/>
    <dgm:cxn modelId="{ADD41728-2F99-7C48-9365-074EA28B9606}" type="presParOf" srcId="{0339EA88-3697-4AF6-865B-CE6922289A13}" destId="{AA4FC718-D11E-4FBA-B996-CEDA8A2AE976}" srcOrd="3" destOrd="0" presId="urn:microsoft.com/office/officeart/2018/2/layout/IconCircleList"/>
    <dgm:cxn modelId="{C09F0A8E-89FD-F74C-B83D-A0D3FE3504B8}" type="presParOf" srcId="{3B4A2C87-A06D-4469-8262-054150370110}" destId="{36CE0492-7CDE-4FA5-B092-4FAFE88E7BF7}" srcOrd="9" destOrd="0" presId="urn:microsoft.com/office/officeart/2018/2/layout/IconCircleList"/>
    <dgm:cxn modelId="{610E2DE4-EA92-C74B-A50A-2961FDC99F91}" type="presParOf" srcId="{3B4A2C87-A06D-4469-8262-054150370110}" destId="{3BA568D6-B228-43E9-82E8-E8AA74BB6B68}" srcOrd="10" destOrd="0" presId="urn:microsoft.com/office/officeart/2018/2/layout/IconCircleList"/>
    <dgm:cxn modelId="{9E685728-B6FB-224E-A644-DAB009890D44}" type="presParOf" srcId="{3BA568D6-B228-43E9-82E8-E8AA74BB6B68}" destId="{69A31C97-8793-4EEA-A17B-B7BDE6114ED3}" srcOrd="0" destOrd="0" presId="urn:microsoft.com/office/officeart/2018/2/layout/IconCircleList"/>
    <dgm:cxn modelId="{FCC3B5F4-C930-D047-8A66-593CCED47307}" type="presParOf" srcId="{3BA568D6-B228-43E9-82E8-E8AA74BB6B68}" destId="{8AFF201C-3BF4-4705-BB07-B2DB9DC80501}" srcOrd="1" destOrd="0" presId="urn:microsoft.com/office/officeart/2018/2/layout/IconCircleList"/>
    <dgm:cxn modelId="{FB8C5CCB-B6C4-1940-81E3-D17D60841502}" type="presParOf" srcId="{3BA568D6-B228-43E9-82E8-E8AA74BB6B68}" destId="{2FD1A9BF-3472-4F2C-AED2-A479BD65BB76}" srcOrd="2" destOrd="0" presId="urn:microsoft.com/office/officeart/2018/2/layout/IconCircleList"/>
    <dgm:cxn modelId="{7A118BAA-45DE-CB40-9A98-927281FFBF59}" type="presParOf" srcId="{3BA568D6-B228-43E9-82E8-E8AA74BB6B68}" destId="{9B0D382F-8007-46E6-B81D-7C1D658728AC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EB5F721-AB28-40DF-8BBB-779C8A6CD5FD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90E2758A-531C-4498-AD91-98B98B9B0FCE}">
      <dgm:prSet/>
      <dgm:spPr/>
      <dgm:t>
        <a:bodyPr/>
        <a:lstStyle/>
        <a:p>
          <a:r>
            <a:rPr lang="en-US" b="1"/>
            <a:t>String functions</a:t>
          </a:r>
          <a:r>
            <a:rPr lang="en-US"/>
            <a:t> – concat, substring, replace, indexof etc.</a:t>
          </a:r>
        </a:p>
      </dgm:t>
    </dgm:pt>
    <dgm:pt modelId="{DFFBCC45-0166-43F2-A824-1A3C23A3A30B}" type="parTrans" cxnId="{DA00E9C1-2D42-447F-8CD0-AA3BFC7BD64D}">
      <dgm:prSet/>
      <dgm:spPr/>
      <dgm:t>
        <a:bodyPr/>
        <a:lstStyle/>
        <a:p>
          <a:endParaRPr lang="en-US"/>
        </a:p>
      </dgm:t>
    </dgm:pt>
    <dgm:pt modelId="{DCC6B5ED-7396-477D-9287-1BE99092CCBE}" type="sibTrans" cxnId="{DA00E9C1-2D42-447F-8CD0-AA3BFC7BD64D}">
      <dgm:prSet/>
      <dgm:spPr/>
      <dgm:t>
        <a:bodyPr/>
        <a:lstStyle/>
        <a:p>
          <a:endParaRPr lang="en-US"/>
        </a:p>
      </dgm:t>
    </dgm:pt>
    <dgm:pt modelId="{19DAFF8C-20DA-4EE5-AB69-37610CA22819}">
      <dgm:prSet/>
      <dgm:spPr/>
      <dgm:t>
        <a:bodyPr/>
        <a:lstStyle/>
        <a:p>
          <a:r>
            <a:rPr lang="en-US" b="1"/>
            <a:t>Collection functions</a:t>
          </a:r>
          <a:r>
            <a:rPr lang="en-US"/>
            <a:t> – length, union, first, last etc.</a:t>
          </a:r>
        </a:p>
      </dgm:t>
    </dgm:pt>
    <dgm:pt modelId="{E61F09C4-9404-4991-AAD4-8B050E86C57E}" type="parTrans" cxnId="{FB6FB07E-FB2D-4DF2-81E4-42B95CE3527C}">
      <dgm:prSet/>
      <dgm:spPr/>
      <dgm:t>
        <a:bodyPr/>
        <a:lstStyle/>
        <a:p>
          <a:endParaRPr lang="en-US"/>
        </a:p>
      </dgm:t>
    </dgm:pt>
    <dgm:pt modelId="{5DDA0278-8AA1-4EC2-A2B5-A5130A068CB3}" type="sibTrans" cxnId="{FB6FB07E-FB2D-4DF2-81E4-42B95CE3527C}">
      <dgm:prSet/>
      <dgm:spPr/>
      <dgm:t>
        <a:bodyPr/>
        <a:lstStyle/>
        <a:p>
          <a:endParaRPr lang="en-US"/>
        </a:p>
      </dgm:t>
    </dgm:pt>
    <dgm:pt modelId="{C0EAE778-4166-4F1B-8957-A1B6FCD467FB}">
      <dgm:prSet/>
      <dgm:spPr/>
      <dgm:t>
        <a:bodyPr/>
        <a:lstStyle/>
        <a:p>
          <a:r>
            <a:rPr lang="en-US" b="1"/>
            <a:t>Logic functions</a:t>
          </a:r>
          <a:r>
            <a:rPr lang="en-US"/>
            <a:t> – equals, less than, greater than, and, or, not etc.</a:t>
          </a:r>
        </a:p>
      </dgm:t>
    </dgm:pt>
    <dgm:pt modelId="{2DDF732D-75F6-467C-A127-450AFE479392}" type="parTrans" cxnId="{758EE931-8B17-4053-ABED-43B5715433F8}">
      <dgm:prSet/>
      <dgm:spPr/>
      <dgm:t>
        <a:bodyPr/>
        <a:lstStyle/>
        <a:p>
          <a:endParaRPr lang="en-US"/>
        </a:p>
      </dgm:t>
    </dgm:pt>
    <dgm:pt modelId="{9B9FB704-AF29-48C4-B64E-1B82442B4528}" type="sibTrans" cxnId="{758EE931-8B17-4053-ABED-43B5715433F8}">
      <dgm:prSet/>
      <dgm:spPr/>
      <dgm:t>
        <a:bodyPr/>
        <a:lstStyle/>
        <a:p>
          <a:endParaRPr lang="en-US"/>
        </a:p>
      </dgm:t>
    </dgm:pt>
    <dgm:pt modelId="{75BAE0D0-0470-47E8-8CAF-BC6B75D3DBEF}">
      <dgm:prSet/>
      <dgm:spPr/>
      <dgm:t>
        <a:bodyPr/>
        <a:lstStyle/>
        <a:p>
          <a:r>
            <a:rPr lang="en-US" b="1"/>
            <a:t>Conversation functions</a:t>
          </a:r>
          <a:r>
            <a:rPr lang="en-US"/>
            <a:t> – coalesce, xpath, array, int, string, json etc.</a:t>
          </a:r>
        </a:p>
      </dgm:t>
    </dgm:pt>
    <dgm:pt modelId="{293EB018-0C2C-486A-9A80-9C3C4949A97C}" type="parTrans" cxnId="{49346008-B7DB-4E93-9512-DEBA2ABB0047}">
      <dgm:prSet/>
      <dgm:spPr/>
      <dgm:t>
        <a:bodyPr/>
        <a:lstStyle/>
        <a:p>
          <a:endParaRPr lang="en-US"/>
        </a:p>
      </dgm:t>
    </dgm:pt>
    <dgm:pt modelId="{261F0F74-2EC3-4F02-94D3-AF2C4312B1FE}" type="sibTrans" cxnId="{49346008-B7DB-4E93-9512-DEBA2ABB0047}">
      <dgm:prSet/>
      <dgm:spPr/>
      <dgm:t>
        <a:bodyPr/>
        <a:lstStyle/>
        <a:p>
          <a:endParaRPr lang="en-US"/>
        </a:p>
      </dgm:t>
    </dgm:pt>
    <dgm:pt modelId="{320E9C78-6FF7-4D20-971E-4C7063754C0E}">
      <dgm:prSet/>
      <dgm:spPr/>
      <dgm:t>
        <a:bodyPr/>
        <a:lstStyle/>
        <a:p>
          <a:r>
            <a:rPr lang="en-US" b="1"/>
            <a:t>Math functions</a:t>
          </a:r>
          <a:r>
            <a:rPr lang="en-US"/>
            <a:t> – add, sub, div, mod, min, max etc.</a:t>
          </a:r>
        </a:p>
      </dgm:t>
    </dgm:pt>
    <dgm:pt modelId="{88961290-89DF-488C-BF65-9E91E5E96558}" type="parTrans" cxnId="{1FAF7CA2-9ED7-4ED5-A03C-A07194E242F2}">
      <dgm:prSet/>
      <dgm:spPr/>
      <dgm:t>
        <a:bodyPr/>
        <a:lstStyle/>
        <a:p>
          <a:endParaRPr lang="en-US"/>
        </a:p>
      </dgm:t>
    </dgm:pt>
    <dgm:pt modelId="{0B11A217-55B6-4AA1-B705-3A9F6B6AABE0}" type="sibTrans" cxnId="{1FAF7CA2-9ED7-4ED5-A03C-A07194E242F2}">
      <dgm:prSet/>
      <dgm:spPr/>
      <dgm:t>
        <a:bodyPr/>
        <a:lstStyle/>
        <a:p>
          <a:endParaRPr lang="en-US"/>
        </a:p>
      </dgm:t>
    </dgm:pt>
    <dgm:pt modelId="{F4A52E21-E590-4322-AE7C-784FD56A4A97}">
      <dgm:prSet/>
      <dgm:spPr/>
      <dgm:t>
        <a:bodyPr/>
        <a:lstStyle/>
        <a:p>
          <a:r>
            <a:rPr lang="en-US" b="1"/>
            <a:t>Date functions</a:t>
          </a:r>
          <a:r>
            <a:rPr lang="en-US"/>
            <a:t> – utcnow, addminutes, addhours, format etc.</a:t>
          </a:r>
        </a:p>
      </dgm:t>
    </dgm:pt>
    <dgm:pt modelId="{D0D22F37-7628-4059-881D-C2D5647BCFE3}" type="parTrans" cxnId="{D77F80AE-EFD9-42A6-A937-3F5D11BAA8BD}">
      <dgm:prSet/>
      <dgm:spPr/>
      <dgm:t>
        <a:bodyPr/>
        <a:lstStyle/>
        <a:p>
          <a:endParaRPr lang="en-US"/>
        </a:p>
      </dgm:t>
    </dgm:pt>
    <dgm:pt modelId="{25DCFFC2-9105-49EB-B62E-87BDFB139BF1}" type="sibTrans" cxnId="{D77F80AE-EFD9-42A6-A937-3F5D11BAA8BD}">
      <dgm:prSet/>
      <dgm:spPr/>
      <dgm:t>
        <a:bodyPr/>
        <a:lstStyle/>
        <a:p>
          <a:endParaRPr lang="en-US"/>
        </a:p>
      </dgm:t>
    </dgm:pt>
    <dgm:pt modelId="{66F00CC2-E433-9845-A6A6-04C5E73607DB}" type="pres">
      <dgm:prSet presAssocID="{3EB5F721-AB28-40DF-8BBB-779C8A6CD5FD}" presName="diagram" presStyleCnt="0">
        <dgm:presLayoutVars>
          <dgm:dir/>
          <dgm:resizeHandles val="exact"/>
        </dgm:presLayoutVars>
      </dgm:prSet>
      <dgm:spPr/>
    </dgm:pt>
    <dgm:pt modelId="{C0C2D357-0745-6441-8727-AF24F33DB817}" type="pres">
      <dgm:prSet presAssocID="{90E2758A-531C-4498-AD91-98B98B9B0FCE}" presName="node" presStyleLbl="node1" presStyleIdx="0" presStyleCnt="6">
        <dgm:presLayoutVars>
          <dgm:bulletEnabled val="1"/>
        </dgm:presLayoutVars>
      </dgm:prSet>
      <dgm:spPr/>
    </dgm:pt>
    <dgm:pt modelId="{AF03930D-3E6D-8845-B5E3-8197566E88A2}" type="pres">
      <dgm:prSet presAssocID="{DCC6B5ED-7396-477D-9287-1BE99092CCBE}" presName="sibTrans" presStyleCnt="0"/>
      <dgm:spPr/>
    </dgm:pt>
    <dgm:pt modelId="{B84D162B-FA41-9E42-BC4A-442B87345AAC}" type="pres">
      <dgm:prSet presAssocID="{19DAFF8C-20DA-4EE5-AB69-37610CA22819}" presName="node" presStyleLbl="node1" presStyleIdx="1" presStyleCnt="6">
        <dgm:presLayoutVars>
          <dgm:bulletEnabled val="1"/>
        </dgm:presLayoutVars>
      </dgm:prSet>
      <dgm:spPr/>
    </dgm:pt>
    <dgm:pt modelId="{226358D2-C498-2740-ABE4-E754787EE17C}" type="pres">
      <dgm:prSet presAssocID="{5DDA0278-8AA1-4EC2-A2B5-A5130A068CB3}" presName="sibTrans" presStyleCnt="0"/>
      <dgm:spPr/>
    </dgm:pt>
    <dgm:pt modelId="{A929373C-6F42-CA48-93A4-C6994C9BB774}" type="pres">
      <dgm:prSet presAssocID="{C0EAE778-4166-4F1B-8957-A1B6FCD467FB}" presName="node" presStyleLbl="node1" presStyleIdx="2" presStyleCnt="6">
        <dgm:presLayoutVars>
          <dgm:bulletEnabled val="1"/>
        </dgm:presLayoutVars>
      </dgm:prSet>
      <dgm:spPr/>
    </dgm:pt>
    <dgm:pt modelId="{55D337A0-C809-464E-8966-CD6D69E9C906}" type="pres">
      <dgm:prSet presAssocID="{9B9FB704-AF29-48C4-B64E-1B82442B4528}" presName="sibTrans" presStyleCnt="0"/>
      <dgm:spPr/>
    </dgm:pt>
    <dgm:pt modelId="{658B0746-8A37-E345-9C71-CB2A81F59893}" type="pres">
      <dgm:prSet presAssocID="{75BAE0D0-0470-47E8-8CAF-BC6B75D3DBEF}" presName="node" presStyleLbl="node1" presStyleIdx="3" presStyleCnt="6">
        <dgm:presLayoutVars>
          <dgm:bulletEnabled val="1"/>
        </dgm:presLayoutVars>
      </dgm:prSet>
      <dgm:spPr/>
    </dgm:pt>
    <dgm:pt modelId="{8EE68DAD-A9E3-6946-A189-76E2EFF30BFA}" type="pres">
      <dgm:prSet presAssocID="{261F0F74-2EC3-4F02-94D3-AF2C4312B1FE}" presName="sibTrans" presStyleCnt="0"/>
      <dgm:spPr/>
    </dgm:pt>
    <dgm:pt modelId="{CB2A93ED-2888-0A49-A194-B176AAA0B4BA}" type="pres">
      <dgm:prSet presAssocID="{320E9C78-6FF7-4D20-971E-4C7063754C0E}" presName="node" presStyleLbl="node1" presStyleIdx="4" presStyleCnt="6">
        <dgm:presLayoutVars>
          <dgm:bulletEnabled val="1"/>
        </dgm:presLayoutVars>
      </dgm:prSet>
      <dgm:spPr/>
    </dgm:pt>
    <dgm:pt modelId="{EE9AE6D3-CDF2-2441-97B9-61C41255780E}" type="pres">
      <dgm:prSet presAssocID="{0B11A217-55B6-4AA1-B705-3A9F6B6AABE0}" presName="sibTrans" presStyleCnt="0"/>
      <dgm:spPr/>
    </dgm:pt>
    <dgm:pt modelId="{D852C7D2-5FD0-D744-B804-52CD43C017DD}" type="pres">
      <dgm:prSet presAssocID="{F4A52E21-E590-4322-AE7C-784FD56A4A97}" presName="node" presStyleLbl="node1" presStyleIdx="5" presStyleCnt="6">
        <dgm:presLayoutVars>
          <dgm:bulletEnabled val="1"/>
        </dgm:presLayoutVars>
      </dgm:prSet>
      <dgm:spPr/>
    </dgm:pt>
  </dgm:ptLst>
  <dgm:cxnLst>
    <dgm:cxn modelId="{49346008-B7DB-4E93-9512-DEBA2ABB0047}" srcId="{3EB5F721-AB28-40DF-8BBB-779C8A6CD5FD}" destId="{75BAE0D0-0470-47E8-8CAF-BC6B75D3DBEF}" srcOrd="3" destOrd="0" parTransId="{293EB018-0C2C-486A-9A80-9C3C4949A97C}" sibTransId="{261F0F74-2EC3-4F02-94D3-AF2C4312B1FE}"/>
    <dgm:cxn modelId="{758EE931-8B17-4053-ABED-43B5715433F8}" srcId="{3EB5F721-AB28-40DF-8BBB-779C8A6CD5FD}" destId="{C0EAE778-4166-4F1B-8957-A1B6FCD467FB}" srcOrd="2" destOrd="0" parTransId="{2DDF732D-75F6-467C-A127-450AFE479392}" sibTransId="{9B9FB704-AF29-48C4-B64E-1B82442B4528}"/>
    <dgm:cxn modelId="{A67C4A41-C078-E64B-8FA4-908A80C26807}" type="presOf" srcId="{90E2758A-531C-4498-AD91-98B98B9B0FCE}" destId="{C0C2D357-0745-6441-8727-AF24F33DB817}" srcOrd="0" destOrd="0" presId="urn:microsoft.com/office/officeart/2005/8/layout/default"/>
    <dgm:cxn modelId="{24168342-11EF-854D-8052-96B198E114F4}" type="presOf" srcId="{3EB5F721-AB28-40DF-8BBB-779C8A6CD5FD}" destId="{66F00CC2-E433-9845-A6A6-04C5E73607DB}" srcOrd="0" destOrd="0" presId="urn:microsoft.com/office/officeart/2005/8/layout/default"/>
    <dgm:cxn modelId="{FB6FB07E-FB2D-4DF2-81E4-42B95CE3527C}" srcId="{3EB5F721-AB28-40DF-8BBB-779C8A6CD5FD}" destId="{19DAFF8C-20DA-4EE5-AB69-37610CA22819}" srcOrd="1" destOrd="0" parTransId="{E61F09C4-9404-4991-AAD4-8B050E86C57E}" sibTransId="{5DDA0278-8AA1-4EC2-A2B5-A5130A068CB3}"/>
    <dgm:cxn modelId="{0051B881-515F-294D-8B11-D671499D281D}" type="presOf" srcId="{320E9C78-6FF7-4D20-971E-4C7063754C0E}" destId="{CB2A93ED-2888-0A49-A194-B176AAA0B4BA}" srcOrd="0" destOrd="0" presId="urn:microsoft.com/office/officeart/2005/8/layout/default"/>
    <dgm:cxn modelId="{C8F82397-193A-0440-8309-6D0D4AE75CB4}" type="presOf" srcId="{C0EAE778-4166-4F1B-8957-A1B6FCD467FB}" destId="{A929373C-6F42-CA48-93A4-C6994C9BB774}" srcOrd="0" destOrd="0" presId="urn:microsoft.com/office/officeart/2005/8/layout/default"/>
    <dgm:cxn modelId="{68BDC89E-DF90-5C42-A98A-3FF4DBE76DE4}" type="presOf" srcId="{F4A52E21-E590-4322-AE7C-784FD56A4A97}" destId="{D852C7D2-5FD0-D744-B804-52CD43C017DD}" srcOrd="0" destOrd="0" presId="urn:microsoft.com/office/officeart/2005/8/layout/default"/>
    <dgm:cxn modelId="{1FAF7CA2-9ED7-4ED5-A03C-A07194E242F2}" srcId="{3EB5F721-AB28-40DF-8BBB-779C8A6CD5FD}" destId="{320E9C78-6FF7-4D20-971E-4C7063754C0E}" srcOrd="4" destOrd="0" parTransId="{88961290-89DF-488C-BF65-9E91E5E96558}" sibTransId="{0B11A217-55B6-4AA1-B705-3A9F6B6AABE0}"/>
    <dgm:cxn modelId="{4CCD52A5-6C56-BF46-B367-EF9EF94B4982}" type="presOf" srcId="{75BAE0D0-0470-47E8-8CAF-BC6B75D3DBEF}" destId="{658B0746-8A37-E345-9C71-CB2A81F59893}" srcOrd="0" destOrd="0" presId="urn:microsoft.com/office/officeart/2005/8/layout/default"/>
    <dgm:cxn modelId="{D77F80AE-EFD9-42A6-A937-3F5D11BAA8BD}" srcId="{3EB5F721-AB28-40DF-8BBB-779C8A6CD5FD}" destId="{F4A52E21-E590-4322-AE7C-784FD56A4A97}" srcOrd="5" destOrd="0" parTransId="{D0D22F37-7628-4059-881D-C2D5647BCFE3}" sibTransId="{25DCFFC2-9105-49EB-B62E-87BDFB139BF1}"/>
    <dgm:cxn modelId="{E3E125B9-417B-4B46-8199-6C88796C4862}" type="presOf" srcId="{19DAFF8C-20DA-4EE5-AB69-37610CA22819}" destId="{B84D162B-FA41-9E42-BC4A-442B87345AAC}" srcOrd="0" destOrd="0" presId="urn:microsoft.com/office/officeart/2005/8/layout/default"/>
    <dgm:cxn modelId="{DA00E9C1-2D42-447F-8CD0-AA3BFC7BD64D}" srcId="{3EB5F721-AB28-40DF-8BBB-779C8A6CD5FD}" destId="{90E2758A-531C-4498-AD91-98B98B9B0FCE}" srcOrd="0" destOrd="0" parTransId="{DFFBCC45-0166-43F2-A824-1A3C23A3A30B}" sibTransId="{DCC6B5ED-7396-477D-9287-1BE99092CCBE}"/>
    <dgm:cxn modelId="{E07814CD-E3C7-3643-9098-A248670CE970}" type="presParOf" srcId="{66F00CC2-E433-9845-A6A6-04C5E73607DB}" destId="{C0C2D357-0745-6441-8727-AF24F33DB817}" srcOrd="0" destOrd="0" presId="urn:microsoft.com/office/officeart/2005/8/layout/default"/>
    <dgm:cxn modelId="{A6382060-5825-9F4A-A0A6-198BCF5B4F71}" type="presParOf" srcId="{66F00CC2-E433-9845-A6A6-04C5E73607DB}" destId="{AF03930D-3E6D-8845-B5E3-8197566E88A2}" srcOrd="1" destOrd="0" presId="urn:microsoft.com/office/officeart/2005/8/layout/default"/>
    <dgm:cxn modelId="{BC1BAA8E-C733-114B-B3B5-28B54B02BD16}" type="presParOf" srcId="{66F00CC2-E433-9845-A6A6-04C5E73607DB}" destId="{B84D162B-FA41-9E42-BC4A-442B87345AAC}" srcOrd="2" destOrd="0" presId="urn:microsoft.com/office/officeart/2005/8/layout/default"/>
    <dgm:cxn modelId="{6B6E9225-D10E-CA48-AE8A-8C21AE9A4326}" type="presParOf" srcId="{66F00CC2-E433-9845-A6A6-04C5E73607DB}" destId="{226358D2-C498-2740-ABE4-E754787EE17C}" srcOrd="3" destOrd="0" presId="urn:microsoft.com/office/officeart/2005/8/layout/default"/>
    <dgm:cxn modelId="{6FB3C14D-CB6F-AC48-B23F-1AA7C6FB3B85}" type="presParOf" srcId="{66F00CC2-E433-9845-A6A6-04C5E73607DB}" destId="{A929373C-6F42-CA48-93A4-C6994C9BB774}" srcOrd="4" destOrd="0" presId="urn:microsoft.com/office/officeart/2005/8/layout/default"/>
    <dgm:cxn modelId="{8B698785-7B83-6742-B75C-1822AF19A563}" type="presParOf" srcId="{66F00CC2-E433-9845-A6A6-04C5E73607DB}" destId="{55D337A0-C809-464E-8966-CD6D69E9C906}" srcOrd="5" destOrd="0" presId="urn:microsoft.com/office/officeart/2005/8/layout/default"/>
    <dgm:cxn modelId="{EF88BFE9-FC46-144C-BD19-46FBE8A8B841}" type="presParOf" srcId="{66F00CC2-E433-9845-A6A6-04C5E73607DB}" destId="{658B0746-8A37-E345-9C71-CB2A81F59893}" srcOrd="6" destOrd="0" presId="urn:microsoft.com/office/officeart/2005/8/layout/default"/>
    <dgm:cxn modelId="{D11968DA-550B-7147-8E2E-14B8B98428BB}" type="presParOf" srcId="{66F00CC2-E433-9845-A6A6-04C5E73607DB}" destId="{8EE68DAD-A9E3-6946-A189-76E2EFF30BFA}" srcOrd="7" destOrd="0" presId="urn:microsoft.com/office/officeart/2005/8/layout/default"/>
    <dgm:cxn modelId="{13F8EB0D-4397-4A4B-8538-4B980539B0D5}" type="presParOf" srcId="{66F00CC2-E433-9845-A6A6-04C5E73607DB}" destId="{CB2A93ED-2888-0A49-A194-B176AAA0B4BA}" srcOrd="8" destOrd="0" presId="urn:microsoft.com/office/officeart/2005/8/layout/default"/>
    <dgm:cxn modelId="{1916B7BE-445E-5D4E-879C-9B140D52A2D5}" type="presParOf" srcId="{66F00CC2-E433-9845-A6A6-04C5E73607DB}" destId="{EE9AE6D3-CDF2-2441-97B9-61C41255780E}" srcOrd="9" destOrd="0" presId="urn:microsoft.com/office/officeart/2005/8/layout/default"/>
    <dgm:cxn modelId="{1F7D6705-6D35-B342-89AF-4B1C434319B8}" type="presParOf" srcId="{66F00CC2-E433-9845-A6A6-04C5E73607DB}" destId="{D852C7D2-5FD0-D744-B804-52CD43C017DD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FB9D62-867B-49C7-8AD5-8BCF64F4C25E}">
      <dsp:nvSpPr>
        <dsp:cNvPr id="0" name=""/>
        <dsp:cNvSpPr/>
      </dsp:nvSpPr>
      <dsp:spPr>
        <a:xfrm>
          <a:off x="109363" y="692144"/>
          <a:ext cx="833364" cy="83336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42E74BB-0A3D-49B1-B221-D8A88BAF1E89}">
      <dsp:nvSpPr>
        <dsp:cNvPr id="0" name=""/>
        <dsp:cNvSpPr/>
      </dsp:nvSpPr>
      <dsp:spPr>
        <a:xfrm>
          <a:off x="284370" y="867150"/>
          <a:ext cx="483351" cy="48335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3D22EED-5F2D-4B64-BD62-B0A5CC743BEA}">
      <dsp:nvSpPr>
        <dsp:cNvPr id="0" name=""/>
        <dsp:cNvSpPr/>
      </dsp:nvSpPr>
      <dsp:spPr>
        <a:xfrm>
          <a:off x="1121306" y="692144"/>
          <a:ext cx="1964358" cy="8333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Scope of Azure Data Ecosystem.</a:t>
          </a:r>
        </a:p>
      </dsp:txBody>
      <dsp:txXfrm>
        <a:off x="1121306" y="692144"/>
        <a:ext cx="1964358" cy="833364"/>
      </dsp:txXfrm>
    </dsp:sp>
    <dsp:sp modelId="{3EDFF0DC-DB39-4970-B94A-E101BF3C0123}">
      <dsp:nvSpPr>
        <dsp:cNvPr id="0" name=""/>
        <dsp:cNvSpPr/>
      </dsp:nvSpPr>
      <dsp:spPr>
        <a:xfrm>
          <a:off x="3427939" y="692144"/>
          <a:ext cx="833364" cy="833364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EE38263-BA35-422C-804A-4C21863AE534}">
      <dsp:nvSpPr>
        <dsp:cNvPr id="0" name=""/>
        <dsp:cNvSpPr/>
      </dsp:nvSpPr>
      <dsp:spPr>
        <a:xfrm>
          <a:off x="3602945" y="867150"/>
          <a:ext cx="483351" cy="48335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BF9C21-E184-4271-B7AC-529BD204383C}">
      <dsp:nvSpPr>
        <dsp:cNvPr id="0" name=""/>
        <dsp:cNvSpPr/>
      </dsp:nvSpPr>
      <dsp:spPr>
        <a:xfrm>
          <a:off x="4439881" y="692144"/>
          <a:ext cx="1964358" cy="8333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Azure Data Factory &amp; Components</a:t>
          </a:r>
        </a:p>
      </dsp:txBody>
      <dsp:txXfrm>
        <a:off x="4439881" y="692144"/>
        <a:ext cx="1964358" cy="833364"/>
      </dsp:txXfrm>
    </dsp:sp>
    <dsp:sp modelId="{EDE75094-ED08-4460-9DD8-253377436746}">
      <dsp:nvSpPr>
        <dsp:cNvPr id="0" name=""/>
        <dsp:cNvSpPr/>
      </dsp:nvSpPr>
      <dsp:spPr>
        <a:xfrm>
          <a:off x="109363" y="2526030"/>
          <a:ext cx="833364" cy="833364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D8B889-2E04-4014-810E-F2B656AC1D3E}">
      <dsp:nvSpPr>
        <dsp:cNvPr id="0" name=""/>
        <dsp:cNvSpPr/>
      </dsp:nvSpPr>
      <dsp:spPr>
        <a:xfrm>
          <a:off x="284370" y="2701037"/>
          <a:ext cx="483351" cy="48335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C090746-30D0-49F4-83AE-A573C2DD38F9}">
      <dsp:nvSpPr>
        <dsp:cNvPr id="0" name=""/>
        <dsp:cNvSpPr/>
      </dsp:nvSpPr>
      <dsp:spPr>
        <a:xfrm>
          <a:off x="1121306" y="2526030"/>
          <a:ext cx="1964358" cy="8333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Real World Use case Overview</a:t>
          </a:r>
        </a:p>
      </dsp:txBody>
      <dsp:txXfrm>
        <a:off x="1121306" y="2526030"/>
        <a:ext cx="1964358" cy="833364"/>
      </dsp:txXfrm>
    </dsp:sp>
    <dsp:sp modelId="{8BC07658-41C7-4F0C-B15F-2B1AD7A14801}">
      <dsp:nvSpPr>
        <dsp:cNvPr id="0" name=""/>
        <dsp:cNvSpPr/>
      </dsp:nvSpPr>
      <dsp:spPr>
        <a:xfrm>
          <a:off x="3427939" y="2526030"/>
          <a:ext cx="833364" cy="833364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9B19831-55D3-4E83-A4DB-37FF1E5A6F7F}">
      <dsp:nvSpPr>
        <dsp:cNvPr id="0" name=""/>
        <dsp:cNvSpPr/>
      </dsp:nvSpPr>
      <dsp:spPr>
        <a:xfrm>
          <a:off x="3602945" y="2701037"/>
          <a:ext cx="483351" cy="48335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1A16A9-4183-460D-98E0-0E9835FCB808}">
      <dsp:nvSpPr>
        <dsp:cNvPr id="0" name=""/>
        <dsp:cNvSpPr/>
      </dsp:nvSpPr>
      <dsp:spPr>
        <a:xfrm>
          <a:off x="4439881" y="2526030"/>
          <a:ext cx="1964358" cy="8333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Hands on with ADF</a:t>
          </a:r>
        </a:p>
      </dsp:txBody>
      <dsp:txXfrm>
        <a:off x="4439881" y="2526030"/>
        <a:ext cx="1964358" cy="833364"/>
      </dsp:txXfrm>
    </dsp:sp>
    <dsp:sp modelId="{C2C841A0-F315-4AD6-878F-2059CD7B91D1}">
      <dsp:nvSpPr>
        <dsp:cNvPr id="0" name=""/>
        <dsp:cNvSpPr/>
      </dsp:nvSpPr>
      <dsp:spPr>
        <a:xfrm>
          <a:off x="109363" y="4359917"/>
          <a:ext cx="833364" cy="833364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245BCDE-C8C3-44D9-A3D1-7F2262965D89}">
      <dsp:nvSpPr>
        <dsp:cNvPr id="0" name=""/>
        <dsp:cNvSpPr/>
      </dsp:nvSpPr>
      <dsp:spPr>
        <a:xfrm>
          <a:off x="284370" y="4534924"/>
          <a:ext cx="483351" cy="483351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A4FC718-D11E-4FBA-B996-CEDA8A2AE976}">
      <dsp:nvSpPr>
        <dsp:cNvPr id="0" name=""/>
        <dsp:cNvSpPr/>
      </dsp:nvSpPr>
      <dsp:spPr>
        <a:xfrm>
          <a:off x="1121306" y="4359917"/>
          <a:ext cx="1964358" cy="8333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Parameterization of ADF Pipelines.</a:t>
          </a:r>
        </a:p>
      </dsp:txBody>
      <dsp:txXfrm>
        <a:off x="1121306" y="4359917"/>
        <a:ext cx="1964358" cy="833364"/>
      </dsp:txXfrm>
    </dsp:sp>
    <dsp:sp modelId="{69A31C97-8793-4EEA-A17B-B7BDE6114ED3}">
      <dsp:nvSpPr>
        <dsp:cNvPr id="0" name=""/>
        <dsp:cNvSpPr/>
      </dsp:nvSpPr>
      <dsp:spPr>
        <a:xfrm>
          <a:off x="3427939" y="4359917"/>
          <a:ext cx="833364" cy="83336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AFF201C-3BF4-4705-BB07-B2DB9DC80501}">
      <dsp:nvSpPr>
        <dsp:cNvPr id="0" name=""/>
        <dsp:cNvSpPr/>
      </dsp:nvSpPr>
      <dsp:spPr>
        <a:xfrm>
          <a:off x="3602945" y="4534924"/>
          <a:ext cx="483351" cy="483351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B0D382F-8007-46E6-B81D-7C1D658728AC}">
      <dsp:nvSpPr>
        <dsp:cNvPr id="0" name=""/>
        <dsp:cNvSpPr/>
      </dsp:nvSpPr>
      <dsp:spPr>
        <a:xfrm>
          <a:off x="4439881" y="4359917"/>
          <a:ext cx="1964358" cy="8333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Best Practices and DevOps.</a:t>
          </a:r>
        </a:p>
      </dsp:txBody>
      <dsp:txXfrm>
        <a:off x="4439881" y="4359917"/>
        <a:ext cx="1964358" cy="83336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0C2D357-0745-6441-8727-AF24F33DB817}">
      <dsp:nvSpPr>
        <dsp:cNvPr id="0" name=""/>
        <dsp:cNvSpPr/>
      </dsp:nvSpPr>
      <dsp:spPr>
        <a:xfrm>
          <a:off x="0" y="39687"/>
          <a:ext cx="3286125" cy="197167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/>
            <a:t>String functions</a:t>
          </a:r>
          <a:r>
            <a:rPr lang="en-US" sz="2800" kern="1200"/>
            <a:t> – concat, substring, replace, indexof etc.</a:t>
          </a:r>
        </a:p>
      </dsp:txBody>
      <dsp:txXfrm>
        <a:off x="0" y="39687"/>
        <a:ext cx="3286125" cy="1971675"/>
      </dsp:txXfrm>
    </dsp:sp>
    <dsp:sp modelId="{B84D162B-FA41-9E42-BC4A-442B87345AAC}">
      <dsp:nvSpPr>
        <dsp:cNvPr id="0" name=""/>
        <dsp:cNvSpPr/>
      </dsp:nvSpPr>
      <dsp:spPr>
        <a:xfrm>
          <a:off x="3614737" y="39687"/>
          <a:ext cx="3286125" cy="1971675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/>
            <a:t>Collection functions</a:t>
          </a:r>
          <a:r>
            <a:rPr lang="en-US" sz="2800" kern="1200"/>
            <a:t> – length, union, first, last etc.</a:t>
          </a:r>
        </a:p>
      </dsp:txBody>
      <dsp:txXfrm>
        <a:off x="3614737" y="39687"/>
        <a:ext cx="3286125" cy="1971675"/>
      </dsp:txXfrm>
    </dsp:sp>
    <dsp:sp modelId="{A929373C-6F42-CA48-93A4-C6994C9BB774}">
      <dsp:nvSpPr>
        <dsp:cNvPr id="0" name=""/>
        <dsp:cNvSpPr/>
      </dsp:nvSpPr>
      <dsp:spPr>
        <a:xfrm>
          <a:off x="7229475" y="39687"/>
          <a:ext cx="3286125" cy="1971675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/>
            <a:t>Logic functions</a:t>
          </a:r>
          <a:r>
            <a:rPr lang="en-US" sz="2800" kern="1200"/>
            <a:t> – equals, less than, greater than, and, or, not etc.</a:t>
          </a:r>
        </a:p>
      </dsp:txBody>
      <dsp:txXfrm>
        <a:off x="7229475" y="39687"/>
        <a:ext cx="3286125" cy="1971675"/>
      </dsp:txXfrm>
    </dsp:sp>
    <dsp:sp modelId="{658B0746-8A37-E345-9C71-CB2A81F59893}">
      <dsp:nvSpPr>
        <dsp:cNvPr id="0" name=""/>
        <dsp:cNvSpPr/>
      </dsp:nvSpPr>
      <dsp:spPr>
        <a:xfrm>
          <a:off x="0" y="2339975"/>
          <a:ext cx="3286125" cy="1971675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/>
            <a:t>Conversation functions</a:t>
          </a:r>
          <a:r>
            <a:rPr lang="en-US" sz="2800" kern="1200"/>
            <a:t> – coalesce, xpath, array, int, string, json etc.</a:t>
          </a:r>
        </a:p>
      </dsp:txBody>
      <dsp:txXfrm>
        <a:off x="0" y="2339975"/>
        <a:ext cx="3286125" cy="1971675"/>
      </dsp:txXfrm>
    </dsp:sp>
    <dsp:sp modelId="{CB2A93ED-2888-0A49-A194-B176AAA0B4BA}">
      <dsp:nvSpPr>
        <dsp:cNvPr id="0" name=""/>
        <dsp:cNvSpPr/>
      </dsp:nvSpPr>
      <dsp:spPr>
        <a:xfrm>
          <a:off x="3614737" y="2339975"/>
          <a:ext cx="3286125" cy="1971675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/>
            <a:t>Math functions</a:t>
          </a:r>
          <a:r>
            <a:rPr lang="en-US" sz="2800" kern="1200"/>
            <a:t> – add, sub, div, mod, min, max etc.</a:t>
          </a:r>
        </a:p>
      </dsp:txBody>
      <dsp:txXfrm>
        <a:off x="3614737" y="2339975"/>
        <a:ext cx="3286125" cy="1971675"/>
      </dsp:txXfrm>
    </dsp:sp>
    <dsp:sp modelId="{D852C7D2-5FD0-D744-B804-52CD43C017DD}">
      <dsp:nvSpPr>
        <dsp:cNvPr id="0" name=""/>
        <dsp:cNvSpPr/>
      </dsp:nvSpPr>
      <dsp:spPr>
        <a:xfrm>
          <a:off x="7229475" y="2339975"/>
          <a:ext cx="3286125" cy="197167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/>
            <a:t>Date functions</a:t>
          </a:r>
          <a:r>
            <a:rPr lang="en-US" sz="2800" kern="1200"/>
            <a:t> – utcnow, addminutes, addhours, format etc.</a:t>
          </a:r>
        </a:p>
      </dsp:txBody>
      <dsp:txXfrm>
        <a:off x="7229475" y="2339975"/>
        <a:ext cx="3286125" cy="197167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E6291E-D864-4A47-AA7E-B867109C335B}" type="datetimeFigureOut">
              <a:rPr lang="en-US" smtClean="0"/>
              <a:t>12/28/19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A9C0A3-2F47-C844-87B3-91F4A72A48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9637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49A09B-4A39-974B-9594-129A7470D52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0816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dirty="0"/>
              <a:t>Setting Up: https://azure.microsoft.com/en-us/documentation/articles/data-factory-build-your-first-pipeline/ 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10C09F-FCA1-48C8-B40D-42E1045D109E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12/28/19 3:00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339526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dirty="0"/>
              <a:t>LAB 2: 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Open the file StudentWorkbook.txt 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Complete Lab 2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Overview: https://azure.microsoft.com/en-us/documentation/articles/data-factory-build-your-first-pipeline/ 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Using the Portal: https://azure.microsoft.com/en-us/documentation/articles/data-factory-build-your-first-pipeline-using-editor/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t>Machine Learning, Analytics &amp; Data Science Conference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12/28/19 3:00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195163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dirty="0"/>
              <a:t>We have four main concepts. </a:t>
            </a:r>
          </a:p>
          <a:p>
            <a:pPr eaLnBrk="1" hangingPunct="1">
              <a:spcBef>
                <a:spcPct val="0"/>
              </a:spcBef>
              <a:buFontTx/>
              <a:buChar char="•"/>
            </a:pPr>
            <a:r>
              <a:rPr lang="en-US" dirty="0"/>
              <a:t>First.      Dataset is data source</a:t>
            </a:r>
          </a:p>
          <a:p>
            <a:pPr eaLnBrk="1" hangingPunct="1">
              <a:spcBef>
                <a:spcPct val="0"/>
              </a:spcBef>
              <a:buFontTx/>
              <a:buChar char="•"/>
            </a:pPr>
            <a:r>
              <a:rPr lang="en-US" dirty="0"/>
              <a:t>Second.   Activity.   It’s actions to perform on your data</a:t>
            </a:r>
          </a:p>
          <a:p>
            <a:pPr eaLnBrk="1" hangingPunct="1">
              <a:spcBef>
                <a:spcPct val="0"/>
              </a:spcBef>
              <a:buFontTx/>
              <a:buChar char="•"/>
            </a:pPr>
            <a:r>
              <a:rPr lang="en-US" dirty="0"/>
              <a:t>Third.      Pipeline. It’s a grouping of logically related activities</a:t>
            </a:r>
          </a:p>
          <a:p>
            <a:pPr eaLnBrk="1" hangingPunct="1">
              <a:spcBef>
                <a:spcPct val="0"/>
              </a:spcBef>
              <a:buFontTx/>
              <a:buChar char="•"/>
            </a:pPr>
            <a:r>
              <a:rPr lang="en-US" dirty="0"/>
              <a:t>And finally. Linked services are computing environment or external resource. For example  It’ s Hive, Machine Learning, stored procedure</a:t>
            </a:r>
          </a:p>
          <a:p>
            <a:pPr eaLnBrk="1" hangingPunct="1">
              <a:spcBef>
                <a:spcPct val="0"/>
              </a:spcBef>
            </a:pPr>
            <a:r>
              <a:rPr lang="en-US" dirty="0"/>
              <a:t>Let’s look at   these concepts</a:t>
            </a:r>
            <a:r>
              <a:rPr lang="ru-RU" dirty="0"/>
              <a:t> </a:t>
            </a:r>
            <a:r>
              <a:rPr lang="en-US" dirty="0"/>
              <a:t>in more detail</a:t>
            </a:r>
            <a:endParaRPr lang="ru-RU" dirty="0"/>
          </a:p>
        </p:txBody>
      </p:sp>
      <p:sp>
        <p:nvSpPr>
          <p:cNvPr id="24579" name="Номер слайда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AC8CFAB-16C7-4848-B9AD-54A70B7FD762}" type="slidenum">
              <a:rPr lang="ru-RU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29</a:t>
            </a:fld>
            <a:endParaRPr lang="ru-RU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53365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13FD02-6209-E14B-A06A-0FE6A3D1602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2062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61C39-E72E-B14E-9F6E-3A2D904C6D3A}" type="datetimeFigureOut">
              <a:rPr lang="en-US" smtClean="0"/>
              <a:t>12/28/19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1B10E-C338-834C-B355-24185C899B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778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61C39-E72E-B14E-9F6E-3A2D904C6D3A}" type="datetimeFigureOut">
              <a:rPr lang="en-US" smtClean="0"/>
              <a:t>12/28/19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1B10E-C338-834C-B355-24185C899B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7220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61C39-E72E-B14E-9F6E-3A2D904C6D3A}" type="datetimeFigureOut">
              <a:rPr lang="en-US" smtClean="0"/>
              <a:t>12/28/19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1B10E-C338-834C-B355-24185C899B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8696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bg bwMode="gray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4CB9D2F-F5F8-42D4-BF59-2CA4DB9E49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6C5A0B1-2BDC-4805-909D-0A060D505BA1}"/>
              </a:ext>
            </a:extLst>
          </p:cNvPr>
          <p:cNvSpPr/>
          <p:nvPr userDrawn="1"/>
        </p:nvSpPr>
        <p:spPr bwMode="auto">
          <a:xfrm>
            <a:off x="-1" y="0"/>
            <a:ext cx="8065827" cy="6858000"/>
          </a:xfrm>
          <a:prstGeom prst="rect">
            <a:avLst/>
          </a:prstGeom>
          <a:gradFill>
            <a:gsLst>
              <a:gs pos="28000">
                <a:srgbClr val="000000">
                  <a:alpha val="56000"/>
                </a:srgbClr>
              </a:gs>
              <a:gs pos="100000">
                <a:srgbClr val="000000">
                  <a:alpha val="0"/>
                </a:srgbClr>
              </a:gs>
            </a:gsLst>
            <a:lin ang="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pic>
        <p:nvPicPr>
          <p:cNvPr id="8" name="MS logo white - EMF">
            <a:extLst>
              <a:ext uri="{FF2B5EF4-FFF2-40B4-BE49-F238E27FC236}">
                <a16:creationId xmlns:a16="http://schemas.microsoft.com/office/drawing/2014/main" id="{4B2448B7-4736-40F6-B6E5-8B83FDA251F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1633" y="470067"/>
            <a:ext cx="1423303" cy="304828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381554F9-C402-420F-BE47-B4066E88E3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269302" y="1634613"/>
            <a:ext cx="6545155" cy="1793090"/>
          </a:xfrm>
          <a:noFill/>
        </p:spPr>
        <p:txBody>
          <a:bodyPr lIns="146304" tIns="91440" rIns="146304" bIns="91440" anchor="t" anchorCtr="0"/>
          <a:lstStyle>
            <a:lvl1pPr algn="l">
              <a:defRPr sz="5293" cap="none" spc="-98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29BBA674-B9FC-4DBF-A40F-F694B1C5CE9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269302" y="3429000"/>
            <a:ext cx="6545155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6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7872529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88526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7170265" cy="3407696"/>
          </a:xfrm>
          <a:noFill/>
        </p:spPr>
        <p:txBody>
          <a:bodyPr tIns="91440" bIns="91440" anchor="t" anchorCtr="0"/>
          <a:lstStyle>
            <a:lvl1pPr>
              <a:defRPr sz="7058" spc="-98" baseline="0">
                <a:gradFill>
                  <a:gsLst>
                    <a:gs pos="75912">
                      <a:schemeClr val="tx1"/>
                    </a:gs>
                    <a:gs pos="34307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4594052"/>
            <a:ext cx="7171399" cy="1793881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75912">
                      <a:schemeClr val="tx1"/>
                    </a:gs>
                    <a:gs pos="34307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988266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Accent Col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45889022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>
            <a:spLocks noChangeAspect="1"/>
          </p:cNvSpPr>
          <p:nvPr userDrawn="1"/>
        </p:nvSpPr>
        <p:spPr>
          <a:xfrm>
            <a:off x="-380984" y="3233561"/>
            <a:ext cx="5634328" cy="390876"/>
          </a:xfrm>
          <a:prstGeom prst="rect">
            <a:avLst/>
          </a:prstGeom>
          <a:blipFill>
            <a:blip r:embed="rId2">
              <a:alphaModFix amt="20000"/>
            </a:blip>
            <a:stretch>
              <a:fillRect/>
            </a:stretch>
          </a:blipFill>
        </p:spPr>
        <p:txBody>
          <a:bodyPr lIns="0" tIns="0" rIns="0" bIns="0" rtlCol="0" anchor="ctr">
            <a:spAutoFit/>
          </a:bodyPr>
          <a:lstStyle/>
          <a:p>
            <a:pPr algn="l"/>
            <a:endParaRPr lang="en-US" sz="2540" dirty="0">
              <a:solidFill>
                <a:schemeClr val="accent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1369" y="381375"/>
            <a:ext cx="11429264" cy="6095252"/>
          </a:xfrm>
        </p:spPr>
        <p:txBody>
          <a:bodyPr anchor="ctr"/>
          <a:lstStyle>
            <a:lvl1pPr algn="r">
              <a:defRPr sz="6350" b="0" i="0" cap="none">
                <a:solidFill>
                  <a:schemeClr val="accent1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1075638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61C39-E72E-B14E-9F6E-3A2D904C6D3A}" type="datetimeFigureOut">
              <a:rPr lang="en-US" smtClean="0"/>
              <a:t>12/28/19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1B10E-C338-834C-B355-24185C899B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8298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61C39-E72E-B14E-9F6E-3A2D904C6D3A}" type="datetimeFigureOut">
              <a:rPr lang="en-US" smtClean="0"/>
              <a:t>12/28/19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1B10E-C338-834C-B355-24185C899B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4480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61C39-E72E-B14E-9F6E-3A2D904C6D3A}" type="datetimeFigureOut">
              <a:rPr lang="en-US" smtClean="0"/>
              <a:t>12/28/19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1B10E-C338-834C-B355-24185C899B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0615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61C39-E72E-B14E-9F6E-3A2D904C6D3A}" type="datetimeFigureOut">
              <a:rPr lang="en-US" smtClean="0"/>
              <a:t>12/28/19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1B10E-C338-834C-B355-24185C899B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9277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61C39-E72E-B14E-9F6E-3A2D904C6D3A}" type="datetimeFigureOut">
              <a:rPr lang="en-US" smtClean="0"/>
              <a:t>12/28/19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1B10E-C338-834C-B355-24185C899B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6119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61C39-E72E-B14E-9F6E-3A2D904C6D3A}" type="datetimeFigureOut">
              <a:rPr lang="en-US" smtClean="0"/>
              <a:t>12/28/19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1B10E-C338-834C-B355-24185C899B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152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61C39-E72E-B14E-9F6E-3A2D904C6D3A}" type="datetimeFigureOut">
              <a:rPr lang="en-US" smtClean="0"/>
              <a:t>12/28/19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1B10E-C338-834C-B355-24185C899B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1326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61C39-E72E-B14E-9F6E-3A2D904C6D3A}" type="datetimeFigureOut">
              <a:rPr lang="en-US" smtClean="0"/>
              <a:t>12/28/19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1B10E-C338-834C-B355-24185C899B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3438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761C39-E72E-B14E-9F6E-3A2D904C6D3A}" type="datetimeFigureOut">
              <a:rPr lang="en-US" smtClean="0"/>
              <a:t>12/28/19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B1B10E-C338-834C-B355-24185C899B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01360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4" r:id="rId1"/>
    <p:sldLayoutId id="2147483705" r:id="rId2"/>
    <p:sldLayoutId id="2147483706" r:id="rId3"/>
    <p:sldLayoutId id="2147483707" r:id="rId4"/>
    <p:sldLayoutId id="2147483708" r:id="rId5"/>
    <p:sldLayoutId id="2147483709" r:id="rId6"/>
    <p:sldLayoutId id="2147483710" r:id="rId7"/>
    <p:sldLayoutId id="2147483711" r:id="rId8"/>
    <p:sldLayoutId id="2147483712" r:id="rId9"/>
    <p:sldLayoutId id="2147483713" r:id="rId10"/>
    <p:sldLayoutId id="2147483714" r:id="rId11"/>
    <p:sldLayoutId id="2147483715" r:id="rId12"/>
    <p:sldLayoutId id="2147483716" r:id="rId13"/>
    <p:sldLayoutId id="2147483717" r:id="rId14"/>
    <p:sldLayoutId id="2147483718" r:id="rId15"/>
    <p:sldLayoutId id="2147483719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ashankpappu.com/" TargetMode="Externa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google.com/search?q=recording+icon&amp;hl=en&amp;sxsrf=ACYBGNTKasBdd2JUo4ogGgIM7S2hf66szQ:1569208180502&amp;tbm=isch&amp;source=iu&amp;ictx=1&amp;fir=U3Wd-7ABdeUKaM%253A%252CluEnGeJPEINCNM%252C_&amp;vet=1&amp;usg=AI4_-kR3Afk18F-ZuisrWP7NJQTNXg9KTQ&amp;sa=X&amp;ved=2ahUKEwjGsbWB_OXkAhV86nMBHUAiBHAQ9QEwCnoECAcQGA#imgrc=U3Wd-7ABdeUKaM:" TargetMode="External"/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2" Type="http://schemas.openxmlformats.org/officeDocument/2006/relationships/image" Target="../media/image6.tif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google.com/search?q=chat+icon&amp;sxsrf=ACYBGNSKLjViy5h9I7Dgltx_popO-H9nUw:1569208107768&amp;tbm=isch&amp;source=iu&amp;ictx=1&amp;fir=q7zzud6mkPIXUM%253A%252Clh3Pv4uFlKVHgM%252C_&amp;vet=1&amp;usg=AI4_-kQzA5iAfohtmpJo2PD4CsVXUJTfsQ&amp;sa=X&amp;ved=2ahUKEwj9id7e--XkAhWKILcAHRzDBjIQ9QEwAHoECAcQBA#imgrc=q7zzud6mkPIXUM:" TargetMode="External"/><Relationship Id="rId5" Type="http://schemas.openxmlformats.org/officeDocument/2006/relationships/image" Target="../media/image8.png"/><Relationship Id="rId4" Type="http://schemas.openxmlformats.org/officeDocument/2006/relationships/hyperlink" Target="https://www.google.com/search?q=mute+icon&amp;sxsrf=ACYBGNSObrxxPlB6JpDXXhxx2SoLOWs5ZQ:1569208076022&amp;tbm=isch&amp;source=iu&amp;ictx=1&amp;fir=VQ8u1RtONXlU7M%253A%252Cp7hlxeNZONMY9M%252C_&amp;vet=1&amp;usg=AI4_-kQ1wnhT8Qf3wQBGRBikUuIntS9DQw&amp;sa=X&amp;ved=2ahUKEwjNvczP--XkAhUm7HMBHQgBB88Q9QEwDnoECAcQIA#imgrc=VQ8u1RtONXlU7M:" TargetMode="External"/><Relationship Id="rId9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sv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em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em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em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sv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335A3888-611A-4FC3-8A75-2D38F84CB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302" y="1524000"/>
            <a:ext cx="6545155" cy="2285840"/>
          </a:xfrm>
        </p:spPr>
        <p:txBody>
          <a:bodyPr>
            <a:normAutofit fontScale="90000"/>
          </a:bodyPr>
          <a:lstStyle/>
          <a:p>
            <a:pPr>
              <a:spcBef>
                <a:spcPts val="1200"/>
              </a:spcBef>
            </a:pPr>
            <a:r>
              <a:rPr lang="en-US" sz="5000" spc="0" dirty="0">
                <a:latin typeface="Arial" panose="020B0604020202020204" pitchFamily="34" charset="0"/>
                <a:ea typeface="Segoe UI Semilight" charset="0"/>
              </a:rPr>
              <a:t>Azure Data Factory &amp; Flows</a:t>
            </a:r>
            <a:br>
              <a:rPr lang="en-US" sz="5000" spc="0" dirty="0">
                <a:latin typeface="Arial" panose="020B0604020202020204" pitchFamily="34" charset="0"/>
                <a:ea typeface="Segoe UI Semilight" charset="0"/>
              </a:rPr>
            </a:br>
            <a:br>
              <a:rPr lang="en-US" sz="5000" spc="0" dirty="0">
                <a:latin typeface="Arial" panose="020B0604020202020204" pitchFamily="34" charset="0"/>
                <a:ea typeface="Segoe UI Semilight" charset="0"/>
              </a:rPr>
            </a:br>
            <a:r>
              <a:rPr lang="en-US" sz="2000" spc="0" dirty="0">
                <a:latin typeface="Arial" panose="020B0604020202020204" pitchFamily="34" charset="0"/>
                <a:ea typeface="Segoe UI Semilight" charset="0"/>
              </a:rPr>
              <a:t>Level – 300  – Day 3</a:t>
            </a:r>
            <a:br>
              <a:rPr lang="en-US" sz="2000" spc="0" dirty="0">
                <a:latin typeface="Arial" panose="020B0604020202020204" pitchFamily="34" charset="0"/>
                <a:ea typeface="Segoe UI Semilight" charset="0"/>
              </a:rPr>
            </a:br>
            <a:endParaRPr lang="en-US" sz="3600" spc="0" dirty="0">
              <a:latin typeface="Arial" panose="020B0604020202020204" pitchFamily="34" charset="0"/>
              <a:ea typeface="Segoe UI Semilight" charset="0"/>
            </a:endParaRP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FA87184D-9D3E-46B5-A5D4-8E1D9812BF4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69302" y="4304651"/>
            <a:ext cx="6545155" cy="1792326"/>
          </a:xfrm>
        </p:spPr>
        <p:txBody>
          <a:bodyPr anchor="t"/>
          <a:lstStyle/>
          <a:p>
            <a:r>
              <a:rPr lang="en-US" sz="2000" b="1" dirty="0">
                <a:latin typeface="Arial" panose="020B0604020202020204" pitchFamily="34" charset="0"/>
                <a:ea typeface="Segoe UI Semibold" charset="0"/>
                <a:cs typeface="Arial" panose="020B0604020202020204" pitchFamily="34" charset="0"/>
              </a:rPr>
              <a:t>Sashank Pappu</a:t>
            </a:r>
          </a:p>
          <a:p>
            <a:r>
              <a:rPr lang="en-US" sz="2000" b="1" dirty="0">
                <a:latin typeface="Arial" panose="020B0604020202020204" pitchFamily="34" charset="0"/>
                <a:ea typeface="Segoe UI Semibold" charset="0"/>
                <a:cs typeface="Arial" panose="020B0604020202020204" pitchFamily="34" charset="0"/>
              </a:rPr>
              <a:t>Azure Data &amp; AI Specialist</a:t>
            </a:r>
          </a:p>
        </p:txBody>
      </p:sp>
    </p:spTree>
    <p:extLst>
      <p:ext uri="{BB962C8B-B14F-4D97-AF65-F5344CB8AC3E}">
        <p14:creationId xmlns:p14="http://schemas.microsoft.com/office/powerpoint/2010/main" val="3751262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3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5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35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5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5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35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5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uiExpand="1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78C32B4-7B61-4DBC-A0FF-C0C1E031CF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061" y="1675227"/>
            <a:ext cx="10849877" cy="43941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8CCDF35-336E-4897-9692-AC642654D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3200"/>
              <a:t>Data Sources Usage</a:t>
            </a:r>
          </a:p>
        </p:txBody>
      </p:sp>
    </p:spTree>
    <p:extLst>
      <p:ext uri="{BB962C8B-B14F-4D97-AF65-F5344CB8AC3E}">
        <p14:creationId xmlns:p14="http://schemas.microsoft.com/office/powerpoint/2010/main" val="28746848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A5A145-F45F-4FFD-A3DF-573F2578CC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661468"/>
            <a:ext cx="10905066" cy="471644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0E42CDF-9468-463E-BF47-047C301DE9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34025"/>
            <a:ext cx="10515600" cy="822326"/>
          </a:xfrm>
        </p:spPr>
        <p:txBody>
          <a:bodyPr>
            <a:norm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4556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61E90F-46A1-4EC4-9DF5-F5D265558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3EA658-1F6D-4B77-8C58-6E23E68EA5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224" y="111529"/>
            <a:ext cx="10663517" cy="6411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7114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6434EC-868E-4D5A-80BC-D9819E2EF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403EEA-C334-44BE-BD9B-877E7A59F2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988" y="62068"/>
            <a:ext cx="10261787" cy="6186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6493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9CE99-3473-42AE-ABA6-0E058C612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991F77-3B32-4FA9-9FD4-F28B67CB74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606" y="551329"/>
            <a:ext cx="11110787" cy="5436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0217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4D525-4AC6-4FB2-BE7A-4B7C1C40B9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869EA1-19C8-457E-AF99-C835DE1582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5125"/>
            <a:ext cx="10672482" cy="6193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2394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51713E-FCA2-4122-95E3-1234DB98B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1B06ED8-677B-4EE3-B4C7-A3D7637FA1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006" y="145152"/>
            <a:ext cx="11729453" cy="6174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7961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95BBE-363F-4064-8164-E781190C8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82ED994-4B44-45D5-B781-EB943ED8A3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642" y="163419"/>
            <a:ext cx="11742476" cy="5901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9153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28B5A02-4203-4743-8F08-BF0F037EDF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702362"/>
            <a:ext cx="10905066" cy="463465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27CDA3-7BD0-49C4-9D6C-CA9B55094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34025"/>
            <a:ext cx="10515600" cy="822326"/>
          </a:xfrm>
        </p:spPr>
        <p:txBody>
          <a:bodyPr>
            <a:norm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683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08571F-9DF3-4F03-984B-8BCA81FD4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79052C-D498-4C52-B478-9DC9F86DE2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399" y="365125"/>
            <a:ext cx="11122937" cy="5306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6949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9021" y="1960622"/>
            <a:ext cx="3393957" cy="339395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7" name="Round Same Side Corner Rectangle 16"/>
          <p:cNvSpPr/>
          <p:nvPr/>
        </p:nvSpPr>
        <p:spPr>
          <a:xfrm rot="10800000">
            <a:off x="4358954" y="4881282"/>
            <a:ext cx="3474092" cy="473296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00000">
              <a:alpha val="6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22" name="Rounded Rectangle 21"/>
          <p:cNvSpPr/>
          <p:nvPr/>
        </p:nvSpPr>
        <p:spPr>
          <a:xfrm>
            <a:off x="264459" y="5548141"/>
            <a:ext cx="11770659" cy="509471"/>
          </a:xfrm>
          <a:prstGeom prst="roundRect">
            <a:avLst/>
          </a:prstGeom>
          <a:solidFill>
            <a:srgbClr val="34AED7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381005" indent="-381005">
              <a:buFont typeface="Arial" pitchFamily="34" charset="0"/>
              <a:buChar char="•"/>
            </a:pPr>
            <a:r>
              <a:rPr lang="en-US" sz="1400" dirty="0">
                <a:cs typeface="Calibri" pitchFamily="34" charset="0"/>
              </a:rPr>
              <a:t>You can see me on – </a:t>
            </a:r>
            <a:r>
              <a:rPr lang="en-US" sz="1400" dirty="0" err="1">
                <a:cs typeface="Calibri" pitchFamily="34" charset="0"/>
                <a:hlinkClick r:id="rId3"/>
              </a:rPr>
              <a:t>Sashankpappu.com</a:t>
            </a:r>
            <a:endParaRPr lang="en-US" sz="1400" dirty="0">
              <a:cs typeface="Calibri" pitchFamily="34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264457" y="889747"/>
            <a:ext cx="3177989" cy="819291"/>
            <a:chOff x="264457" y="1537220"/>
            <a:chExt cx="3177989" cy="819291"/>
          </a:xfrm>
        </p:grpSpPr>
        <p:sp>
          <p:nvSpPr>
            <p:cNvPr id="3" name="Round Same Side Corner Rectangle 2"/>
            <p:cNvSpPr/>
            <p:nvPr/>
          </p:nvSpPr>
          <p:spPr>
            <a:xfrm rot="16200000">
              <a:off x="1443806" y="357872"/>
              <a:ext cx="819291" cy="3177988"/>
            </a:xfrm>
            <a:prstGeom prst="round2SameRect">
              <a:avLst/>
            </a:prstGeom>
            <a:solidFill>
              <a:srgbClr val="ED8E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264457" y="1792978"/>
              <a:ext cx="3177988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  <a:cs typeface="Calibri" pitchFamily="34" charset="0"/>
                </a:rPr>
                <a:t>Azure Data &amp; AI Specialist.</a:t>
              </a:r>
              <a:endParaRPr lang="en-US" sz="1600" i="1" dirty="0">
                <a:solidFill>
                  <a:schemeClr val="bg1"/>
                </a:solidFill>
                <a:cs typeface="Calibri" pitchFamily="34" charset="0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3455702" y="889747"/>
            <a:ext cx="8592672" cy="819291"/>
            <a:chOff x="3455702" y="470647"/>
            <a:chExt cx="8592672" cy="819291"/>
          </a:xfrm>
        </p:grpSpPr>
        <p:sp>
          <p:nvSpPr>
            <p:cNvPr id="27" name="Round Same Side Corner Rectangle 26"/>
            <p:cNvSpPr/>
            <p:nvPr/>
          </p:nvSpPr>
          <p:spPr>
            <a:xfrm rot="5400000">
              <a:off x="7342392" y="-3416043"/>
              <a:ext cx="819291" cy="8592672"/>
            </a:xfrm>
            <a:prstGeom prst="round2SameRec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3556000" y="603294"/>
              <a:ext cx="8479119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500" i="1" dirty="0">
                  <a:solidFill>
                    <a:schemeClr val="bg1"/>
                  </a:solidFill>
                </a:rPr>
                <a:t>Certified from MIT on ‘Advanced Analytics and Big Data Challenges’. Technology Enthusiast and Data Specialist.  Certified Designer in Computer Vision</a:t>
              </a:r>
              <a:endParaRPr lang="en-US" sz="1500" i="1" dirty="0">
                <a:solidFill>
                  <a:schemeClr val="bg1"/>
                </a:solidFill>
                <a:cs typeface="Calibri" pitchFamily="34" charset="0"/>
              </a:endParaRPr>
            </a:p>
          </p:txBody>
        </p:sp>
      </p:grpSp>
      <p:sp>
        <p:nvSpPr>
          <p:cNvPr id="10" name="Rectangle 9"/>
          <p:cNvSpPr/>
          <p:nvPr/>
        </p:nvSpPr>
        <p:spPr>
          <a:xfrm>
            <a:off x="5264683" y="4933264"/>
            <a:ext cx="16626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Sri Nag Sashank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264458" y="1874886"/>
            <a:ext cx="3957919" cy="1352857"/>
            <a:chOff x="264458" y="1874886"/>
            <a:chExt cx="3957919" cy="1352857"/>
          </a:xfrm>
        </p:grpSpPr>
        <p:sp>
          <p:nvSpPr>
            <p:cNvPr id="18" name="Rounded Rectangle 17"/>
            <p:cNvSpPr/>
            <p:nvPr/>
          </p:nvSpPr>
          <p:spPr>
            <a:xfrm>
              <a:off x="264459" y="1874888"/>
              <a:ext cx="3957918" cy="1352855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365760" rtlCol="0" anchor="ctr"/>
            <a:lstStyle/>
            <a:p>
              <a:r>
                <a:rPr lang="en-US" sz="1200" dirty="0"/>
                <a:t>• Microsoft Certified Power BI Developer.</a:t>
              </a:r>
              <a:br>
                <a:rPr lang="en-US" sz="1050" dirty="0"/>
              </a:br>
              <a:r>
                <a:rPr lang="en-US" sz="1200" dirty="0"/>
                <a:t>• Microsoft Certified Azure Machine Learning Developer from Microsoft Virtual Academy</a:t>
              </a:r>
              <a:br>
                <a:rPr lang="en-US" sz="1050" dirty="0"/>
              </a:br>
              <a:r>
                <a:rPr lang="en-US" sz="1200" dirty="0"/>
                <a:t>• Certified on Practical Data Analytics with Microsoft Cortana Intelligence Suite.</a:t>
              </a:r>
              <a:endParaRPr lang="en-US" sz="1050" b="1" dirty="0">
                <a:solidFill>
                  <a:sysClr val="windowText" lastClr="000000"/>
                </a:solidFill>
                <a:cs typeface="Calibri" pitchFamily="34" charset="0"/>
              </a:endParaRPr>
            </a:p>
          </p:txBody>
        </p:sp>
        <p:sp>
          <p:nvSpPr>
            <p:cNvPr id="2" name="Round Same Side Corner Rectangle 1"/>
            <p:cNvSpPr/>
            <p:nvPr/>
          </p:nvSpPr>
          <p:spPr>
            <a:xfrm rot="16200000">
              <a:off x="-239397" y="2378741"/>
              <a:ext cx="1352855" cy="345146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7F7F7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sz="1500" dirty="0"/>
                <a:t>Certifications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7965138" y="1874886"/>
            <a:ext cx="3957918" cy="1352857"/>
            <a:chOff x="7965138" y="1874886"/>
            <a:chExt cx="3957918" cy="1352857"/>
          </a:xfrm>
        </p:grpSpPr>
        <p:sp>
          <p:nvSpPr>
            <p:cNvPr id="19" name="Rounded Rectangle 18"/>
            <p:cNvSpPr/>
            <p:nvPr/>
          </p:nvSpPr>
          <p:spPr>
            <a:xfrm>
              <a:off x="7965138" y="1874888"/>
              <a:ext cx="3957918" cy="1352855"/>
            </a:xfrm>
            <a:prstGeom prst="roundRect">
              <a:avLst>
                <a:gd name="adj" fmla="val 14111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182880" rtlCol="0" anchor="ctr"/>
            <a:lstStyle/>
            <a:p>
              <a:pPr marL="228600" indent="-228600">
                <a:buFont typeface="Arial" pitchFamily="34" charset="0"/>
                <a:buChar char="•"/>
              </a:pPr>
              <a:r>
                <a:rPr lang="en-US" sz="1400" dirty="0">
                  <a:cs typeface="Calibri" pitchFamily="34" charset="0"/>
                </a:rPr>
                <a:t>9+ years of total experience as Data Specialist and Data Engineer.</a:t>
              </a:r>
            </a:p>
          </p:txBody>
        </p:sp>
        <p:sp>
          <p:nvSpPr>
            <p:cNvPr id="23" name="Round Same Side Corner Rectangle 22"/>
            <p:cNvSpPr/>
            <p:nvPr/>
          </p:nvSpPr>
          <p:spPr>
            <a:xfrm rot="16200000">
              <a:off x="7461284" y="2378741"/>
              <a:ext cx="1352855" cy="345146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7F7F7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sz="1500" dirty="0"/>
                <a:t>Experience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264457" y="3441584"/>
            <a:ext cx="3957920" cy="1646552"/>
            <a:chOff x="264457" y="3441584"/>
            <a:chExt cx="3957920" cy="1646552"/>
          </a:xfrm>
        </p:grpSpPr>
        <p:sp>
          <p:nvSpPr>
            <p:cNvPr id="21" name="Rounded Rectangle 20"/>
            <p:cNvSpPr/>
            <p:nvPr/>
          </p:nvSpPr>
          <p:spPr>
            <a:xfrm>
              <a:off x="264459" y="3441584"/>
              <a:ext cx="3957918" cy="1646552"/>
            </a:xfrm>
            <a:prstGeom prst="roundRect">
              <a:avLst>
                <a:gd name="adj" fmla="val 9725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457200" rtlCol="0" anchor="ctr"/>
            <a:lstStyle/>
            <a:p>
              <a:r>
                <a:rPr lang="en-US" sz="1400" dirty="0">
                  <a:cs typeface="Calibri" pitchFamily="34" charset="0"/>
                </a:rPr>
                <a:t>Currently working as Independent Consultant on Azure Data &amp; AI and Enterprise Trainer on Azure Data Analytics , Cortana Intelligence Suite and Cognitive Sciences</a:t>
              </a:r>
            </a:p>
          </p:txBody>
        </p:sp>
        <p:sp>
          <p:nvSpPr>
            <p:cNvPr id="24" name="Round Same Side Corner Rectangle 23"/>
            <p:cNvSpPr/>
            <p:nvPr/>
          </p:nvSpPr>
          <p:spPr>
            <a:xfrm rot="16200000">
              <a:off x="-386246" y="4092287"/>
              <a:ext cx="1646552" cy="345146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7F7F7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sz="1500" dirty="0"/>
                <a:t>Role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7965138" y="3441584"/>
            <a:ext cx="3957918" cy="1667458"/>
            <a:chOff x="7965138" y="3441584"/>
            <a:chExt cx="3957918" cy="1667458"/>
          </a:xfrm>
        </p:grpSpPr>
        <p:sp>
          <p:nvSpPr>
            <p:cNvPr id="20" name="Rounded Rectangle 19"/>
            <p:cNvSpPr/>
            <p:nvPr/>
          </p:nvSpPr>
          <p:spPr>
            <a:xfrm>
              <a:off x="7965138" y="3441584"/>
              <a:ext cx="3957918" cy="1666127"/>
            </a:xfrm>
            <a:prstGeom prst="roundRect">
              <a:avLst>
                <a:gd name="adj" fmla="val 10378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457200" rtlCol="0" anchor="ctr"/>
            <a:lstStyle/>
            <a:p>
              <a:r>
                <a:rPr lang="en-US" sz="1400" dirty="0">
                  <a:cs typeface="Calibri" pitchFamily="34" charset="0"/>
                </a:rPr>
                <a:t>Expert </a:t>
              </a:r>
              <a:r>
                <a:rPr lang="en-US" sz="1400" b="1" dirty="0">
                  <a:cs typeface="Calibri" pitchFamily="34" charset="0"/>
                </a:rPr>
                <a:t>facilitator and corporate behavioral trainer </a:t>
              </a:r>
              <a:r>
                <a:rPr lang="en-US" sz="1400" dirty="0">
                  <a:cs typeface="Calibri" pitchFamily="34" charset="0"/>
                </a:rPr>
                <a:t>with 5 years of experience in designing programs, content development , Data Analytics and Machine Learning.</a:t>
              </a:r>
            </a:p>
          </p:txBody>
        </p:sp>
        <p:sp>
          <p:nvSpPr>
            <p:cNvPr id="25" name="Round Same Side Corner Rectangle 24"/>
            <p:cNvSpPr/>
            <p:nvPr/>
          </p:nvSpPr>
          <p:spPr>
            <a:xfrm rot="16200000">
              <a:off x="7307925" y="4106682"/>
              <a:ext cx="1659574" cy="345146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7F7F7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sz="1500" dirty="0"/>
                <a:t>Training</a:t>
              </a:r>
            </a:p>
          </p:txBody>
        </p:sp>
      </p:grpSp>
      <p:sp>
        <p:nvSpPr>
          <p:cNvPr id="26" name="Title 3"/>
          <p:cNvSpPr txBox="1">
            <a:spLocks/>
          </p:cNvSpPr>
          <p:nvPr/>
        </p:nvSpPr>
        <p:spPr>
          <a:xfrm>
            <a:off x="295275" y="-172589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latin typeface="Impact" panose="020B0806030902050204" pitchFamily="34" charset="0"/>
              </a:rPr>
              <a:t>Sashank Pappu</a:t>
            </a:r>
          </a:p>
        </p:txBody>
      </p:sp>
      <p:cxnSp>
        <p:nvCxnSpPr>
          <p:cNvPr id="28" name="Straight Connector 27"/>
          <p:cNvCxnSpPr/>
          <p:nvPr/>
        </p:nvCxnSpPr>
        <p:spPr>
          <a:xfrm>
            <a:off x="0" y="704675"/>
            <a:ext cx="12192000" cy="0"/>
          </a:xfrm>
          <a:prstGeom prst="line">
            <a:avLst/>
          </a:prstGeom>
          <a:ln w="12700">
            <a:solidFill>
              <a:srgbClr val="9394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9DA485A9-0F61-4540-A979-3F904D5087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9194" y="1908551"/>
            <a:ext cx="2581188" cy="3441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579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7C231F-801A-4605-BFB8-5231F76C2D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15A9A4B-1F28-4E9F-A231-7F1FFC01B4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059" y="365125"/>
            <a:ext cx="11507882" cy="5721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4960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D0D684-B452-409D-8E03-4F123BF55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714083-1E82-49BC-8435-0B942B3588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610" y="365125"/>
            <a:ext cx="11397696" cy="6198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6751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4882" y="291513"/>
            <a:ext cx="7170265" cy="3407212"/>
          </a:xfrm>
        </p:spPr>
        <p:txBody>
          <a:bodyPr>
            <a:normAutofit/>
          </a:bodyPr>
          <a:lstStyle/>
          <a:p>
            <a:r>
              <a:rPr lang="en-US" sz="5400" dirty="0"/>
              <a:t>2. Create the Data Factory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269552" y="3503702"/>
            <a:ext cx="7021682" cy="2988083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914367">
              <a:defRPr/>
            </a:pPr>
            <a:r>
              <a:rPr lang="en-US" b="1" spc="-100" dirty="0">
                <a:solidFill>
                  <a:srgbClr val="FFC000"/>
                </a:solidFill>
                <a:latin typeface="Segoe UI Light"/>
              </a:rPr>
              <a:t>Portal, PowerShell and Visual Studio</a:t>
            </a:r>
          </a:p>
        </p:txBody>
      </p:sp>
    </p:spTree>
    <p:extLst>
      <p:ext uri="{BB962C8B-B14F-4D97-AF65-F5344CB8AC3E}">
        <p14:creationId xmlns:p14="http://schemas.microsoft.com/office/powerpoint/2010/main" val="830489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195031" y="80932"/>
            <a:ext cx="5378055" cy="2376941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914367">
              <a:defRPr/>
            </a:pPr>
            <a:r>
              <a:rPr lang="en-US" sz="5400" spc="-100" dirty="0">
                <a:solidFill>
                  <a:srgbClr val="0070C0"/>
                </a:solidFill>
                <a:latin typeface="Segoe UI Light"/>
              </a:rPr>
              <a:t>Using the Portal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584" y="2717182"/>
            <a:ext cx="11569146" cy="4026129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95031" y="1152939"/>
            <a:ext cx="7610499" cy="1564243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560241" indent="-560241" defTabSz="914367">
              <a:buFont typeface="Arial" panose="020B0604020202020204" pitchFamily="34" charset="0"/>
              <a:buChar char="•"/>
              <a:defRPr/>
            </a:pPr>
            <a:r>
              <a:rPr lang="en-US" sz="3200" b="1" spc="-100" dirty="0">
                <a:solidFill>
                  <a:srgbClr val="505050"/>
                </a:solidFill>
                <a:latin typeface="Segoe UI Light"/>
              </a:rPr>
              <a:t>Use in Non-MS Clients</a:t>
            </a:r>
          </a:p>
          <a:p>
            <a:pPr marL="560241" indent="-560241" defTabSz="914367">
              <a:buFont typeface="Arial" panose="020B0604020202020204" pitchFamily="34" charset="0"/>
              <a:buChar char="•"/>
              <a:defRPr/>
            </a:pPr>
            <a:r>
              <a:rPr lang="en-US" sz="3200" b="1" spc="-100" dirty="0">
                <a:solidFill>
                  <a:srgbClr val="505050"/>
                </a:solidFill>
                <a:latin typeface="Segoe UI Light"/>
              </a:rPr>
              <a:t>Use for Exploration</a:t>
            </a:r>
          </a:p>
          <a:p>
            <a:pPr marL="560241" indent="-560241" defTabSz="914367">
              <a:buFont typeface="Arial" panose="020B0604020202020204" pitchFamily="34" charset="0"/>
              <a:buChar char="•"/>
              <a:defRPr/>
            </a:pPr>
            <a:r>
              <a:rPr lang="en-US" sz="3200" b="1" spc="-100" dirty="0">
                <a:solidFill>
                  <a:srgbClr val="505050"/>
                </a:solidFill>
                <a:latin typeface="Segoe UI Light"/>
              </a:rPr>
              <a:t>Use when teaching or in a Demo</a:t>
            </a:r>
          </a:p>
        </p:txBody>
      </p:sp>
    </p:spTree>
    <p:extLst>
      <p:ext uri="{BB962C8B-B14F-4D97-AF65-F5344CB8AC3E}">
        <p14:creationId xmlns:p14="http://schemas.microsoft.com/office/powerpoint/2010/main" val="1014225582"/>
      </p:ext>
    </p:extLst>
  </p:cSld>
  <p:clrMapOvr>
    <a:masterClrMapping/>
  </p:clrMapOvr>
  <p:transition spd="slow">
    <p:wip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1F99A-EC19-463A-884B-0DF6680DD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A9F89A1-BD11-473F-B2EB-EC359538B5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4071" y="365125"/>
            <a:ext cx="10909729" cy="5679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8624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D5645-A0EB-4687-B4C2-114EF193A6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BA0D63-FDC9-4760-A162-477C50C249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FF57EF-BA9A-405C-B202-67EA9B5F39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75" y="947737"/>
            <a:ext cx="11144250" cy="496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0891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B096B5-EEA6-4B32-9989-05C49E61C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2446ED-F2C3-494A-A4D4-8A13C209B2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420167-D5E9-4000-A1B2-4559907FC0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662" y="895350"/>
            <a:ext cx="11496675" cy="506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7000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036576-800C-41C6-8CBC-BECA00A82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2F1BA0-EB5C-47E1-9365-681A7E7417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108848-5031-4150-B5EC-23E2F102A2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370" y="365125"/>
            <a:ext cx="11340336" cy="5985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6057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A708B7-A902-4232-8820-3B882183C6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3CD0C4-4B64-4A78-8726-39B747CF47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EC6ECD-DBD1-453E-BF15-62FAC370E8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828" y="365125"/>
            <a:ext cx="11071219" cy="6172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931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Concepts</a:t>
            </a:r>
            <a:endParaRPr lang="ru-RU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7731458" y="2082635"/>
            <a:ext cx="1736011" cy="786172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350" dirty="0"/>
              <a:t>Pipeline</a:t>
            </a:r>
            <a:endParaRPr lang="ru-RU" sz="1350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541556" y="2075745"/>
            <a:ext cx="1524168" cy="72946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anchor="ctr"/>
          <a:lstStyle/>
          <a:p>
            <a:pPr algn="ctr">
              <a:defRPr/>
            </a:pPr>
            <a:r>
              <a:rPr lang="ru-RU" sz="1350" dirty="0"/>
              <a:t> </a:t>
            </a:r>
            <a:r>
              <a:rPr lang="en-US" sz="1350" dirty="0"/>
              <a:t>Data Source</a:t>
            </a:r>
            <a:endParaRPr lang="ru-RU" sz="1350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2696541" y="2119932"/>
            <a:ext cx="1813469" cy="839172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350" dirty="0"/>
              <a:t>Dataset</a:t>
            </a:r>
            <a:endParaRPr lang="ru-RU" sz="1350" dirty="0"/>
          </a:p>
        </p:txBody>
      </p:sp>
      <p:sp>
        <p:nvSpPr>
          <p:cNvPr id="12" name="Прямоугольник 11"/>
          <p:cNvSpPr/>
          <p:nvPr/>
        </p:nvSpPr>
        <p:spPr>
          <a:xfrm>
            <a:off x="9623722" y="2069353"/>
            <a:ext cx="1756962" cy="94033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anchor="ctr"/>
          <a:lstStyle/>
          <a:p>
            <a:pPr>
              <a:defRPr/>
            </a:pPr>
            <a:r>
              <a:rPr lang="en-US" sz="1270" dirty="0"/>
              <a:t>is a grouping of logically related activities. It is used to group activities into a unit that performs a task</a:t>
            </a:r>
            <a:endParaRPr lang="ru-RU" sz="1270" dirty="0"/>
          </a:p>
        </p:txBody>
      </p:sp>
      <p:sp>
        <p:nvSpPr>
          <p:cNvPr id="13" name="Прямоугольник 12"/>
          <p:cNvSpPr/>
          <p:nvPr/>
        </p:nvSpPr>
        <p:spPr>
          <a:xfrm>
            <a:off x="2696541" y="4467039"/>
            <a:ext cx="1813469" cy="79765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350" dirty="0"/>
              <a:t>Activity</a:t>
            </a:r>
            <a:endParaRPr lang="ru-RU" sz="1350" dirty="0"/>
          </a:p>
        </p:txBody>
      </p:sp>
      <p:sp>
        <p:nvSpPr>
          <p:cNvPr id="23" name="Прямоугольник 22"/>
          <p:cNvSpPr/>
          <p:nvPr/>
        </p:nvSpPr>
        <p:spPr>
          <a:xfrm>
            <a:off x="541555" y="4459527"/>
            <a:ext cx="1865909" cy="117734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anchor="ctr"/>
          <a:lstStyle/>
          <a:p>
            <a:pPr algn="ctr">
              <a:defRPr/>
            </a:pPr>
            <a:r>
              <a:rPr lang="en-US" sz="1270" dirty="0"/>
              <a:t>Activities define the actions to perform on your data. Each activity takes zero or more datasets as inputs and produces one or more datasets as output.</a:t>
            </a:r>
            <a:endParaRPr lang="ru-RU" sz="1270" dirty="0"/>
          </a:p>
        </p:txBody>
      </p:sp>
      <p:sp>
        <p:nvSpPr>
          <p:cNvPr id="24" name="Прямоугольник 23"/>
          <p:cNvSpPr/>
          <p:nvPr/>
        </p:nvSpPr>
        <p:spPr>
          <a:xfrm>
            <a:off x="7623677" y="4381109"/>
            <a:ext cx="2000046" cy="88358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350" dirty="0"/>
              <a:t>Linked services</a:t>
            </a:r>
            <a:endParaRPr lang="ru-RU" sz="1350" dirty="0"/>
          </a:p>
        </p:txBody>
      </p:sp>
      <p:sp>
        <p:nvSpPr>
          <p:cNvPr id="27" name="Прямоугольник 26"/>
          <p:cNvSpPr/>
          <p:nvPr/>
        </p:nvSpPr>
        <p:spPr>
          <a:xfrm>
            <a:off x="9856540" y="4372713"/>
            <a:ext cx="1758294" cy="77656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anchor="ctr"/>
          <a:lstStyle/>
          <a:p>
            <a:pPr>
              <a:defRPr/>
            </a:pPr>
            <a:r>
              <a:rPr lang="en-US" sz="1270" dirty="0"/>
              <a:t>computing</a:t>
            </a:r>
            <a:r>
              <a:rPr lang="en-US" sz="900" dirty="0"/>
              <a:t> </a:t>
            </a:r>
            <a:r>
              <a:rPr lang="en-US" sz="1270" dirty="0"/>
              <a:t>environment</a:t>
            </a:r>
            <a:endParaRPr lang="ru-RU" sz="1270" dirty="0"/>
          </a:p>
        </p:txBody>
      </p:sp>
      <p:sp>
        <p:nvSpPr>
          <p:cNvPr id="22" name="Прямоугольник: скругленные углы 21"/>
          <p:cNvSpPr/>
          <p:nvPr/>
        </p:nvSpPr>
        <p:spPr>
          <a:xfrm>
            <a:off x="5184737" y="3422151"/>
            <a:ext cx="1979788" cy="432459"/>
          </a:xfrm>
          <a:prstGeom prst="roundRect">
            <a:avLst/>
          </a:prstGeom>
          <a:solidFill>
            <a:srgbClr val="0070C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spAutoFit/>
          </a:bodyPr>
          <a:lstStyle/>
          <a:p>
            <a:pPr algn="ctr"/>
            <a:r>
              <a:rPr lang="en-US" sz="254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Concepts</a:t>
            </a:r>
            <a:endParaRPr lang="ru-RU" sz="254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9" name="Стрелка: вправо 28"/>
          <p:cNvSpPr/>
          <p:nvPr/>
        </p:nvSpPr>
        <p:spPr>
          <a:xfrm rot="13008853">
            <a:off x="4805237" y="2532436"/>
            <a:ext cx="1059989" cy="776460"/>
          </a:xfrm>
          <a:prstGeom prst="rightArrow">
            <a:avLst/>
          </a:prstGeom>
          <a:solidFill>
            <a:srgbClr val="0070C0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>
            <a:spAutoFit/>
          </a:bodyPr>
          <a:lstStyle/>
          <a:p>
            <a:pPr algn="l"/>
            <a:endParaRPr lang="ru-RU" sz="2540" dirty="0">
              <a:solidFill>
                <a:schemeClr val="accent1"/>
              </a:solidFill>
            </a:endParaRPr>
          </a:p>
        </p:txBody>
      </p:sp>
      <p:sp>
        <p:nvSpPr>
          <p:cNvPr id="30" name="Стрелка: вправо 29"/>
          <p:cNvSpPr/>
          <p:nvPr/>
        </p:nvSpPr>
        <p:spPr>
          <a:xfrm rot="9207919">
            <a:off x="4855563" y="4085630"/>
            <a:ext cx="1059989" cy="776460"/>
          </a:xfrm>
          <a:prstGeom prst="rightArrow">
            <a:avLst/>
          </a:prstGeom>
          <a:solidFill>
            <a:srgbClr val="0070C0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>
            <a:spAutoFit/>
          </a:bodyPr>
          <a:lstStyle/>
          <a:p>
            <a:pPr algn="l"/>
            <a:endParaRPr lang="ru-RU" sz="2540" dirty="0">
              <a:solidFill>
                <a:schemeClr val="accent1"/>
              </a:solidFill>
            </a:endParaRPr>
          </a:p>
        </p:txBody>
      </p:sp>
      <p:sp>
        <p:nvSpPr>
          <p:cNvPr id="31" name="Стрелка: вправо 30"/>
          <p:cNvSpPr/>
          <p:nvPr/>
        </p:nvSpPr>
        <p:spPr>
          <a:xfrm rot="1540256">
            <a:off x="6468708" y="4078808"/>
            <a:ext cx="1059989" cy="776460"/>
          </a:xfrm>
          <a:prstGeom prst="rightArrow">
            <a:avLst/>
          </a:prstGeom>
          <a:solidFill>
            <a:srgbClr val="0070C0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>
            <a:spAutoFit/>
          </a:bodyPr>
          <a:lstStyle/>
          <a:p>
            <a:pPr algn="l"/>
            <a:endParaRPr lang="ru-RU" sz="2540" dirty="0">
              <a:solidFill>
                <a:schemeClr val="accent1"/>
              </a:solidFill>
            </a:endParaRPr>
          </a:p>
        </p:txBody>
      </p:sp>
      <p:sp>
        <p:nvSpPr>
          <p:cNvPr id="32" name="Стрелка: вправо 31"/>
          <p:cNvSpPr/>
          <p:nvPr/>
        </p:nvSpPr>
        <p:spPr>
          <a:xfrm rot="20090657">
            <a:off x="6494320" y="2532436"/>
            <a:ext cx="1059989" cy="776460"/>
          </a:xfrm>
          <a:prstGeom prst="rightArrow">
            <a:avLst/>
          </a:prstGeom>
          <a:solidFill>
            <a:srgbClr val="0070C0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>
            <a:spAutoFit/>
          </a:bodyPr>
          <a:lstStyle/>
          <a:p>
            <a:pPr algn="l"/>
            <a:endParaRPr lang="ru-RU" sz="254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5859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12" grpId="0"/>
      <p:bldP spid="13" grpId="0" animBg="1"/>
      <p:bldP spid="23" grpId="0"/>
      <p:bldP spid="24" grpId="0" animBg="1"/>
      <p:bldP spid="27" grpId="0"/>
      <p:bldP spid="29" grpId="0" animBg="1"/>
      <p:bldP spid="30" grpId="0" animBg="1"/>
      <p:bldP spid="31" grpId="0" animBg="1"/>
      <p:bldP spid="3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455945C-7DCD-446A-B285-829F097D6F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999" y="182880"/>
            <a:ext cx="1913532" cy="7645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538FBC1-F7E4-4956-BA05-CF2D9FE9E1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74" y="395300"/>
            <a:ext cx="2786352" cy="55216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A8B5A49-D151-447C-A177-2613B86A995E}"/>
              </a:ext>
            </a:extLst>
          </p:cNvPr>
          <p:cNvSpPr txBox="1"/>
          <p:nvPr/>
        </p:nvSpPr>
        <p:spPr>
          <a:xfrm>
            <a:off x="761652" y="2530300"/>
            <a:ext cx="27591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Guidelines for the event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B858031-9DB4-4F28-BE77-DCF1F23F5E43}"/>
              </a:ext>
            </a:extLst>
          </p:cNvPr>
          <p:cNvSpPr txBox="1"/>
          <p:nvPr/>
        </p:nvSpPr>
        <p:spPr>
          <a:xfrm>
            <a:off x="3873154" y="1042809"/>
            <a:ext cx="808537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The session will span for 5 days &amp; it is mandatory to attend all the days.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Self-Paced labs have been developed &amp; access will be shared during the session.</a:t>
            </a:r>
          </a:p>
          <a:p>
            <a:endParaRPr lang="en-US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The audience can participate in the leaning. However, it DOES NOT come with “Azure Subscriptions” &amp; request users to arrange on their own.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A proctor will be available to take your queries via “Chat” window. Kindly “MUTE” and do not disturb the presenter.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The sessions are recorded. Will be made available through LMS at the end of series.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b="1" dirty="0">
                <a:solidFill>
                  <a:srgbClr val="FF0000"/>
                </a:solidFill>
              </a:rPr>
              <a:t>Note: </a:t>
            </a:r>
            <a:r>
              <a:rPr lang="en-US" dirty="0"/>
              <a:t>More trainings on the same &amp; similar topics would be delivered in near future. Keep your options open.</a:t>
            </a:r>
          </a:p>
        </p:txBody>
      </p:sp>
      <p:pic>
        <p:nvPicPr>
          <p:cNvPr id="1026" name="Picture 2" descr="Image result for mute icon">
            <a:hlinkClick r:id="rId4"/>
            <a:extLst>
              <a:ext uri="{FF2B5EF4-FFF2-40B4-BE49-F238E27FC236}">
                <a16:creationId xmlns:a16="http://schemas.microsoft.com/office/drawing/2014/main" id="{9C346260-1F8B-4BBC-9259-EFCE0CB15A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044" y="5674938"/>
            <a:ext cx="619215" cy="619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chat icon">
            <a:hlinkClick r:id="rId6"/>
            <a:extLst>
              <a:ext uri="{FF2B5EF4-FFF2-40B4-BE49-F238E27FC236}">
                <a16:creationId xmlns:a16="http://schemas.microsoft.com/office/drawing/2014/main" id="{A16E772C-420F-473A-937E-8E62D6A64E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043" y="5674938"/>
            <a:ext cx="673239" cy="673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recording icon">
            <a:hlinkClick r:id="rId8"/>
            <a:extLst>
              <a:ext uri="{FF2B5EF4-FFF2-40B4-BE49-F238E27FC236}">
                <a16:creationId xmlns:a16="http://schemas.microsoft.com/office/drawing/2014/main" id="{DD860196-CAF1-4138-BF42-290C3FF380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9864" y="5674938"/>
            <a:ext cx="673239" cy="673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50041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8D78A4F-A091-44E5-82CA-1F535F276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br>
              <a:rPr lang="en-US" sz="1800" dirty="0"/>
            </a:br>
            <a:r>
              <a:rPr lang="en-US" sz="3600" dirty="0"/>
              <a:t>Expressions &amp; Parameters</a:t>
            </a:r>
            <a:br>
              <a:rPr lang="en-US" sz="1800" dirty="0"/>
            </a:br>
            <a:endParaRPr lang="ru-RU" sz="1800" dirty="0"/>
          </a:p>
        </p:txBody>
      </p:sp>
      <p:graphicFrame>
        <p:nvGraphicFramePr>
          <p:cNvPr id="14" name="Объект 4">
            <a:extLst>
              <a:ext uri="{FF2B5EF4-FFF2-40B4-BE49-F238E27FC236}">
                <a16:creationId xmlns:a16="http://schemas.microsoft.com/office/drawing/2014/main" id="{FB0AC4F7-33BE-425A-8147-A10C83F1B75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47589717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65033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4" grpId="0">
        <p:bldAsOne/>
      </p:bldGraphic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2949380-4BD9-4D19-B44D-3065FC4717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02477"/>
          </a:xfrm>
        </p:spPr>
        <p:txBody>
          <a:bodyPr/>
          <a:lstStyle/>
          <a:p>
            <a:r>
              <a:rPr lang="en-US" dirty="0"/>
              <a:t>System variables</a:t>
            </a:r>
            <a:endParaRPr lang="ru-RU" dirty="0"/>
          </a:p>
        </p:txBody>
      </p:sp>
      <p:graphicFrame>
        <p:nvGraphicFramePr>
          <p:cNvPr id="4" name="Таблица 3">
            <a:extLst>
              <a:ext uri="{FF2B5EF4-FFF2-40B4-BE49-F238E27FC236}">
                <a16:creationId xmlns:a16="http://schemas.microsoft.com/office/drawing/2014/main" id="{86711182-847D-4019-8481-7DBA810B47EC}"/>
              </a:ext>
            </a:extLst>
          </p:cNvPr>
          <p:cNvGraphicFramePr>
            <a:graphicFrameLocks noGrp="1"/>
          </p:cNvGraphicFramePr>
          <p:nvPr/>
        </p:nvGraphicFramePr>
        <p:xfrm>
          <a:off x="485733" y="2218057"/>
          <a:ext cx="2949162" cy="3667194"/>
        </p:xfrm>
        <a:graphic>
          <a:graphicData uri="http://schemas.openxmlformats.org/drawingml/2006/table">
            <a:tbl>
              <a:tblPr/>
              <a:tblGrid>
                <a:gridCol w="2949162">
                  <a:extLst>
                    <a:ext uri="{9D8B030D-6E8A-4147-A177-3AD203B41FA5}">
                      <a16:colId xmlns:a16="http://schemas.microsoft.com/office/drawing/2014/main" val="648422816"/>
                    </a:ext>
                  </a:extLst>
                </a:gridCol>
              </a:tblGrid>
              <a:tr h="404884">
                <a:tc>
                  <a:txBody>
                    <a:bodyPr/>
                    <a:lstStyle/>
                    <a:p>
                      <a:pPr marL="0" algn="l" defTabSz="576026" rtl="0" eaLnBrk="1" fontAlgn="b" latinLnBrk="0" hangingPunct="1"/>
                      <a:r>
                        <a:rPr lang="en-US" sz="1500" b="0" kern="1200" dirty="0">
                          <a:solidFill>
                            <a:schemeClr val="tx1"/>
                          </a:solidFill>
                          <a:effectLst/>
                          <a:latin typeface="segoe-ui_semibold"/>
                          <a:ea typeface="+mn-ea"/>
                          <a:cs typeface="+mn-cs"/>
                        </a:rPr>
                        <a:t>Variable Name</a:t>
                      </a:r>
                    </a:p>
                  </a:txBody>
                  <a:tcPr marL="119392" marR="119392" marT="89544" marB="89544" anchor="b">
                    <a:lnL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74289678"/>
                  </a:ext>
                </a:extLst>
              </a:tr>
              <a:tr h="515816">
                <a:tc>
                  <a:txBody>
                    <a:bodyPr/>
                    <a:lstStyle/>
                    <a:p>
                      <a:pPr marL="0" algn="l" defTabSz="576026" rtl="0" eaLnBrk="1" fontAlgn="b" latinLnBrk="0" hangingPunct="1"/>
                      <a:r>
                        <a:rPr lang="en-US" sz="1500" b="0" kern="1200" dirty="0">
                          <a:solidFill>
                            <a:schemeClr val="tx1"/>
                          </a:solidFill>
                          <a:effectLst/>
                          <a:latin typeface="segoe-ui_semibold"/>
                          <a:ea typeface="+mn-ea"/>
                          <a:cs typeface="+mn-cs"/>
                        </a:rPr>
                        <a:t>@pipeline().</a:t>
                      </a:r>
                      <a:r>
                        <a:rPr lang="en-US" sz="1500" b="0" kern="1200" dirty="0" err="1">
                          <a:solidFill>
                            <a:schemeClr val="tx1"/>
                          </a:solidFill>
                          <a:effectLst/>
                          <a:latin typeface="segoe-ui_semibold"/>
                          <a:ea typeface="+mn-ea"/>
                          <a:cs typeface="+mn-cs"/>
                        </a:rPr>
                        <a:t>DataFactory</a:t>
                      </a:r>
                      <a:endParaRPr lang="en-US" sz="1500" b="0" kern="1200" dirty="0">
                        <a:solidFill>
                          <a:schemeClr val="tx1"/>
                        </a:solidFill>
                        <a:effectLst/>
                        <a:latin typeface="segoe-ui_semibold"/>
                        <a:ea typeface="+mn-ea"/>
                        <a:cs typeface="+mn-cs"/>
                      </a:endParaRPr>
                    </a:p>
                  </a:txBody>
                  <a:tcPr marL="119392" marR="119392" marT="89544" marB="89544">
                    <a:lnL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7927952"/>
                  </a:ext>
                </a:extLst>
              </a:tr>
              <a:tr h="404884">
                <a:tc>
                  <a:txBody>
                    <a:bodyPr/>
                    <a:lstStyle/>
                    <a:p>
                      <a:pPr marL="0" algn="l" defTabSz="576026" rtl="0" eaLnBrk="1" fontAlgn="b" latinLnBrk="0" hangingPunct="1"/>
                      <a:r>
                        <a:rPr lang="en-US" sz="1500" b="0" kern="1200" dirty="0">
                          <a:solidFill>
                            <a:schemeClr val="tx1"/>
                          </a:solidFill>
                          <a:effectLst/>
                          <a:latin typeface="segoe-ui_semibold"/>
                          <a:ea typeface="+mn-ea"/>
                          <a:cs typeface="+mn-cs"/>
                        </a:rPr>
                        <a:t>@pipeline().Pipeline</a:t>
                      </a:r>
                    </a:p>
                  </a:txBody>
                  <a:tcPr marL="119392" marR="119392" marT="89544" marB="89544">
                    <a:lnL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53756936"/>
                  </a:ext>
                </a:extLst>
              </a:tr>
              <a:tr h="404884">
                <a:tc>
                  <a:txBody>
                    <a:bodyPr/>
                    <a:lstStyle/>
                    <a:p>
                      <a:pPr marL="0" algn="l" defTabSz="576026" rtl="0" eaLnBrk="1" fontAlgn="b" latinLnBrk="0" hangingPunct="1"/>
                      <a:r>
                        <a:rPr lang="en-US" sz="1500" b="0" kern="1200" dirty="0">
                          <a:solidFill>
                            <a:schemeClr val="tx1"/>
                          </a:solidFill>
                          <a:effectLst/>
                          <a:latin typeface="segoe-ui_semibold"/>
                          <a:ea typeface="+mn-ea"/>
                          <a:cs typeface="+mn-cs"/>
                        </a:rPr>
                        <a:t>@pipeline().</a:t>
                      </a:r>
                      <a:r>
                        <a:rPr lang="en-US" sz="1500" b="0" kern="1200" dirty="0" err="1">
                          <a:solidFill>
                            <a:schemeClr val="tx1"/>
                          </a:solidFill>
                          <a:effectLst/>
                          <a:latin typeface="segoe-ui_semibold"/>
                          <a:ea typeface="+mn-ea"/>
                          <a:cs typeface="+mn-cs"/>
                        </a:rPr>
                        <a:t>RunId</a:t>
                      </a:r>
                      <a:endParaRPr lang="en-US" sz="1500" b="0" kern="1200" dirty="0">
                        <a:solidFill>
                          <a:schemeClr val="tx1"/>
                        </a:solidFill>
                        <a:effectLst/>
                        <a:latin typeface="segoe-ui_semibold"/>
                        <a:ea typeface="+mn-ea"/>
                        <a:cs typeface="+mn-cs"/>
                      </a:endParaRPr>
                    </a:p>
                  </a:txBody>
                  <a:tcPr marL="119392" marR="119392" marT="89544" marB="89544">
                    <a:lnL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475726"/>
                  </a:ext>
                </a:extLst>
              </a:tr>
              <a:tr h="488994">
                <a:tc>
                  <a:txBody>
                    <a:bodyPr/>
                    <a:lstStyle/>
                    <a:p>
                      <a:pPr marL="0" algn="l" defTabSz="576026" rtl="0" eaLnBrk="1" fontAlgn="b" latinLnBrk="0" hangingPunct="1"/>
                      <a:r>
                        <a:rPr lang="en-US" sz="1500" b="0" kern="1200" dirty="0">
                          <a:solidFill>
                            <a:schemeClr val="tx1"/>
                          </a:solidFill>
                          <a:effectLst/>
                          <a:latin typeface="segoe-ui_semibold"/>
                          <a:ea typeface="+mn-ea"/>
                          <a:cs typeface="+mn-cs"/>
                        </a:rPr>
                        <a:t>@pipeline().</a:t>
                      </a:r>
                      <a:r>
                        <a:rPr lang="en-US" sz="1500" b="0" kern="1200" dirty="0" err="1">
                          <a:solidFill>
                            <a:schemeClr val="tx1"/>
                          </a:solidFill>
                          <a:effectLst/>
                          <a:latin typeface="segoe-ui_semibold"/>
                          <a:ea typeface="+mn-ea"/>
                          <a:cs typeface="+mn-cs"/>
                        </a:rPr>
                        <a:t>TriggerType</a:t>
                      </a:r>
                      <a:endParaRPr lang="en-US" sz="1500" b="0" kern="1200" dirty="0">
                        <a:solidFill>
                          <a:schemeClr val="tx1"/>
                        </a:solidFill>
                        <a:effectLst/>
                        <a:latin typeface="segoe-ui_semibold"/>
                        <a:ea typeface="+mn-ea"/>
                        <a:cs typeface="+mn-cs"/>
                      </a:endParaRPr>
                    </a:p>
                  </a:txBody>
                  <a:tcPr marL="119392" marR="119392" marT="89544" marB="89544">
                    <a:lnL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15022178"/>
                  </a:ext>
                </a:extLst>
              </a:tr>
              <a:tr h="515816">
                <a:tc>
                  <a:txBody>
                    <a:bodyPr/>
                    <a:lstStyle/>
                    <a:p>
                      <a:pPr marL="0" algn="l" defTabSz="576026" rtl="0" eaLnBrk="1" fontAlgn="b" latinLnBrk="0" hangingPunct="1"/>
                      <a:r>
                        <a:rPr lang="en-US" sz="1500" b="0" kern="1200" dirty="0">
                          <a:solidFill>
                            <a:schemeClr val="tx1"/>
                          </a:solidFill>
                          <a:effectLst/>
                          <a:latin typeface="segoe-ui_semibold"/>
                          <a:ea typeface="+mn-ea"/>
                          <a:cs typeface="+mn-cs"/>
                        </a:rPr>
                        <a:t>@pipeline().</a:t>
                      </a:r>
                      <a:r>
                        <a:rPr lang="en-US" sz="1500" b="0" kern="1200" dirty="0" err="1">
                          <a:solidFill>
                            <a:schemeClr val="tx1"/>
                          </a:solidFill>
                          <a:effectLst/>
                          <a:latin typeface="segoe-ui_semibold"/>
                          <a:ea typeface="+mn-ea"/>
                          <a:cs typeface="+mn-cs"/>
                        </a:rPr>
                        <a:t>TriggerId</a:t>
                      </a:r>
                      <a:endParaRPr lang="en-US" sz="1500" b="0" kern="1200" dirty="0">
                        <a:solidFill>
                          <a:schemeClr val="tx1"/>
                        </a:solidFill>
                        <a:effectLst/>
                        <a:latin typeface="segoe-ui_semibold"/>
                        <a:ea typeface="+mn-ea"/>
                        <a:cs typeface="+mn-cs"/>
                      </a:endParaRPr>
                    </a:p>
                  </a:txBody>
                  <a:tcPr marL="119392" marR="119392" marT="89544" marB="89544">
                    <a:lnL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0781763"/>
                  </a:ext>
                </a:extLst>
              </a:tr>
              <a:tr h="515816">
                <a:tc>
                  <a:txBody>
                    <a:bodyPr/>
                    <a:lstStyle/>
                    <a:p>
                      <a:pPr marL="0" algn="l" defTabSz="576026" rtl="0" eaLnBrk="1" fontAlgn="b" latinLnBrk="0" hangingPunct="1"/>
                      <a:r>
                        <a:rPr lang="en-US" sz="1500" b="0" kern="1200" dirty="0">
                          <a:solidFill>
                            <a:schemeClr val="tx1"/>
                          </a:solidFill>
                          <a:effectLst/>
                          <a:latin typeface="segoe-ui_semibold"/>
                          <a:ea typeface="+mn-ea"/>
                          <a:cs typeface="+mn-cs"/>
                        </a:rPr>
                        <a:t>@pipeline().</a:t>
                      </a:r>
                      <a:r>
                        <a:rPr lang="en-US" sz="1500" b="0" kern="1200" dirty="0" err="1">
                          <a:solidFill>
                            <a:schemeClr val="tx1"/>
                          </a:solidFill>
                          <a:effectLst/>
                          <a:latin typeface="segoe-ui_semibold"/>
                          <a:ea typeface="+mn-ea"/>
                          <a:cs typeface="+mn-cs"/>
                        </a:rPr>
                        <a:t>TriggerName</a:t>
                      </a:r>
                      <a:endParaRPr lang="en-US" sz="1500" b="0" kern="1200" dirty="0">
                        <a:solidFill>
                          <a:schemeClr val="tx1"/>
                        </a:solidFill>
                        <a:effectLst/>
                        <a:latin typeface="segoe-ui_semibold"/>
                        <a:ea typeface="+mn-ea"/>
                        <a:cs typeface="+mn-cs"/>
                      </a:endParaRPr>
                    </a:p>
                  </a:txBody>
                  <a:tcPr marL="119392" marR="119392" marT="89544" marB="89544">
                    <a:lnL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8677920"/>
                  </a:ext>
                </a:extLst>
              </a:tr>
              <a:tr h="404884">
                <a:tc>
                  <a:txBody>
                    <a:bodyPr/>
                    <a:lstStyle/>
                    <a:p>
                      <a:pPr marL="0" algn="l" defTabSz="576026" rtl="0" eaLnBrk="1" fontAlgn="b" latinLnBrk="0" hangingPunct="1"/>
                      <a:r>
                        <a:rPr lang="en-US" sz="1500" b="0" kern="1200" dirty="0">
                          <a:solidFill>
                            <a:schemeClr val="tx1"/>
                          </a:solidFill>
                          <a:effectLst/>
                          <a:latin typeface="segoe-ui_semibold"/>
                          <a:ea typeface="+mn-ea"/>
                          <a:cs typeface="+mn-cs"/>
                        </a:rPr>
                        <a:t>@pipeline().</a:t>
                      </a:r>
                      <a:r>
                        <a:rPr lang="en-US" sz="1500" b="0" kern="1200" dirty="0" err="1">
                          <a:solidFill>
                            <a:schemeClr val="tx1"/>
                          </a:solidFill>
                          <a:effectLst/>
                          <a:latin typeface="segoe-ui_semibold"/>
                          <a:ea typeface="+mn-ea"/>
                          <a:cs typeface="+mn-cs"/>
                        </a:rPr>
                        <a:t>TriggerTime</a:t>
                      </a:r>
                      <a:endParaRPr lang="en-US" sz="1500" b="0" kern="1200" dirty="0">
                        <a:solidFill>
                          <a:schemeClr val="tx1"/>
                        </a:solidFill>
                        <a:effectLst/>
                        <a:latin typeface="segoe-ui_semibold"/>
                        <a:ea typeface="+mn-ea"/>
                        <a:cs typeface="+mn-cs"/>
                      </a:endParaRPr>
                    </a:p>
                  </a:txBody>
                  <a:tcPr marL="119392" marR="119392" marT="89544" marB="89544">
                    <a:lnL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43956122"/>
                  </a:ext>
                </a:extLst>
              </a:tr>
            </a:tbl>
          </a:graphicData>
        </a:graphic>
      </p:graphicFrame>
      <p:sp>
        <p:nvSpPr>
          <p:cNvPr id="6" name="Прямоугольник: скругленные углы 5">
            <a:extLst>
              <a:ext uri="{FF2B5EF4-FFF2-40B4-BE49-F238E27FC236}">
                <a16:creationId xmlns:a16="http://schemas.microsoft.com/office/drawing/2014/main" id="{CA8EFAB9-BDB8-4C84-9479-0B28B15986F9}"/>
              </a:ext>
            </a:extLst>
          </p:cNvPr>
          <p:cNvSpPr/>
          <p:nvPr/>
        </p:nvSpPr>
        <p:spPr>
          <a:xfrm>
            <a:off x="430303" y="1566951"/>
            <a:ext cx="3060021" cy="43245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>
            <a:spAutoFit/>
          </a:bodyPr>
          <a:lstStyle/>
          <a:p>
            <a:pPr algn="ctr"/>
            <a:r>
              <a:rPr lang="en-US" sz="2540" dirty="0"/>
              <a:t>Pipeline scope</a:t>
            </a:r>
            <a:endParaRPr lang="ru-RU" sz="2540" dirty="0">
              <a:solidFill>
                <a:schemeClr val="accent1"/>
              </a:solidFill>
            </a:endParaRPr>
          </a:p>
        </p:txBody>
      </p:sp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A6C01B52-AF74-443C-9D28-B45A5E7DED35}"/>
              </a:ext>
            </a:extLst>
          </p:cNvPr>
          <p:cNvSpPr/>
          <p:nvPr/>
        </p:nvSpPr>
        <p:spPr>
          <a:xfrm>
            <a:off x="6261414" y="1566952"/>
            <a:ext cx="3060021" cy="43245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>
            <a:spAutoFit/>
          </a:bodyPr>
          <a:lstStyle/>
          <a:p>
            <a:r>
              <a:rPr lang="en-US" sz="2540" dirty="0"/>
              <a:t>Trigger scope</a:t>
            </a:r>
            <a:endParaRPr lang="ru-RU" sz="2540" dirty="0">
              <a:solidFill>
                <a:schemeClr val="accent1"/>
              </a:solidFill>
            </a:endParaRPr>
          </a:p>
        </p:txBody>
      </p:sp>
      <p:graphicFrame>
        <p:nvGraphicFramePr>
          <p:cNvPr id="8" name="Таблица 7">
            <a:extLst>
              <a:ext uri="{FF2B5EF4-FFF2-40B4-BE49-F238E27FC236}">
                <a16:creationId xmlns:a16="http://schemas.microsoft.com/office/drawing/2014/main" id="{204A8D33-7532-4D18-A161-2A72CAAED9AC}"/>
              </a:ext>
            </a:extLst>
          </p:cNvPr>
          <p:cNvGraphicFramePr>
            <a:graphicFrameLocks noGrp="1"/>
          </p:cNvGraphicFramePr>
          <p:nvPr/>
        </p:nvGraphicFramePr>
        <p:xfrm>
          <a:off x="6342085" y="2198760"/>
          <a:ext cx="2744193" cy="1941077"/>
        </p:xfrm>
        <a:graphic>
          <a:graphicData uri="http://schemas.openxmlformats.org/drawingml/2006/table">
            <a:tbl>
              <a:tblPr/>
              <a:tblGrid>
                <a:gridCol w="2744193">
                  <a:extLst>
                    <a:ext uri="{9D8B030D-6E8A-4147-A177-3AD203B41FA5}">
                      <a16:colId xmlns:a16="http://schemas.microsoft.com/office/drawing/2014/main" val="215541502"/>
                    </a:ext>
                  </a:extLst>
                </a:gridCol>
              </a:tblGrid>
              <a:tr h="374801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dirty="0">
                          <a:effectLst/>
                          <a:latin typeface="segoe-ui_semibold"/>
                        </a:rPr>
                        <a:t>Variable Name</a:t>
                      </a:r>
                    </a:p>
                  </a:txBody>
                  <a:tcPr marL="99336" marR="99336" marT="74502" marB="74502" anchor="b">
                    <a:lnL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6981160"/>
                  </a:ext>
                </a:extLst>
              </a:tr>
              <a:tr h="380873">
                <a:tc>
                  <a:txBody>
                    <a:bodyPr/>
                    <a:lstStyle/>
                    <a:p>
                      <a:pPr fontAlgn="t"/>
                      <a:r>
                        <a:rPr lang="en-US" sz="1500" dirty="0">
                          <a:effectLst/>
                        </a:rPr>
                        <a:t>trigger().</a:t>
                      </a:r>
                      <a:r>
                        <a:rPr lang="en-US" sz="1500" dirty="0" err="1">
                          <a:effectLst/>
                        </a:rPr>
                        <a:t>scheduledTime</a:t>
                      </a:r>
                      <a:endParaRPr lang="en-US" sz="1500" dirty="0">
                        <a:effectLst/>
                      </a:endParaRPr>
                    </a:p>
                  </a:txBody>
                  <a:tcPr marL="99336" marR="99336" marT="74502" marB="74502">
                    <a:lnL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95320919"/>
                  </a:ext>
                </a:extLst>
              </a:tr>
              <a:tr h="1182600">
                <a:tc>
                  <a:txBody>
                    <a:bodyPr/>
                    <a:lstStyle/>
                    <a:p>
                      <a:pPr fontAlgn="t"/>
                      <a:r>
                        <a:rPr lang="en-US" sz="1500" dirty="0">
                          <a:effectLst/>
                        </a:rPr>
                        <a:t>trigger().</a:t>
                      </a:r>
                      <a:r>
                        <a:rPr lang="en-US" sz="1500" dirty="0" err="1">
                          <a:effectLst/>
                        </a:rPr>
                        <a:t>startTime</a:t>
                      </a:r>
                      <a:endParaRPr lang="en-US" sz="1500" dirty="0">
                        <a:effectLst/>
                      </a:endParaRPr>
                    </a:p>
                  </a:txBody>
                  <a:tcPr marL="99336" marR="99336" marT="74502" marB="74502">
                    <a:lnL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388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00997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Trigger</a:t>
            </a:r>
          </a:p>
        </p:txBody>
      </p:sp>
    </p:spTree>
    <p:extLst>
      <p:ext uri="{BB962C8B-B14F-4D97-AF65-F5344CB8AC3E}">
        <p14:creationId xmlns:p14="http://schemas.microsoft.com/office/powerpoint/2010/main" val="25525773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0B74F31-53F5-4213-B03F-C6272A98C2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 of triggers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C534072-B577-4D42-A872-5CDE2EDF18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04818" indent="-604818"/>
            <a:r>
              <a:rPr lang="en-US" dirty="0"/>
              <a:t>Manual execution</a:t>
            </a:r>
          </a:p>
          <a:p>
            <a:pPr marL="604818" indent="-604818"/>
            <a:r>
              <a:rPr lang="en-US" dirty="0"/>
              <a:t>Schedule trigger: A trigger that invokes a pipeline on a wall-clock schedule.</a:t>
            </a:r>
          </a:p>
          <a:p>
            <a:pPr marL="604818" indent="-604818"/>
            <a:r>
              <a:rPr lang="en-US" dirty="0"/>
              <a:t>Tumbling window trigger: A trigger that operates on a periodic interval, while also retaining state.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99463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8ED4DB5-2A8A-4C9E-99FD-C756B18FA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Schedule trigger</a:t>
            </a:r>
            <a:endParaRPr lang="ru-RU" dirty="0"/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280AEEEF-8A05-4659-88DC-30B1D4A7ED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76528" y="1209995"/>
            <a:ext cx="5136971" cy="4952737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E1263A68-DB58-47D4-8E17-ED377D26E03F}"/>
              </a:ext>
            </a:extLst>
          </p:cNvPr>
          <p:cNvSpPr/>
          <p:nvPr/>
        </p:nvSpPr>
        <p:spPr>
          <a:xfrm>
            <a:off x="381368" y="1862516"/>
            <a:ext cx="6095160" cy="126496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905" dirty="0">
                <a:latin typeface="segoe-ui_normal"/>
              </a:rPr>
              <a:t>A schedule trigger runs pipelines on a wall-clock schedule. This trigger supports periodic and advanced calendar options. For example, the trigger supports intervals like "weekly" or "Monday at 5:00 PM and Thursday at 9:00 PM."</a:t>
            </a:r>
            <a:endParaRPr lang="ru-RU" sz="1905" dirty="0"/>
          </a:p>
        </p:txBody>
      </p:sp>
    </p:spTree>
    <p:extLst>
      <p:ext uri="{BB962C8B-B14F-4D97-AF65-F5344CB8AC3E}">
        <p14:creationId xmlns:p14="http://schemas.microsoft.com/office/powerpoint/2010/main" val="38821033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8ED4DB5-2A8A-4C9E-99FD-C756B18FA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Tumbling window trigger</a:t>
            </a:r>
            <a:endParaRPr lang="ru-RU" dirty="0"/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E252CB61-F0CD-42F6-A709-EB4E542C65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82614" y="1436663"/>
            <a:ext cx="5910914" cy="4952737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F1620E16-1C88-4120-B739-3747C06ED93E}"/>
              </a:ext>
            </a:extLst>
          </p:cNvPr>
          <p:cNvSpPr/>
          <p:nvPr/>
        </p:nvSpPr>
        <p:spPr>
          <a:xfrm>
            <a:off x="463200" y="2481924"/>
            <a:ext cx="4875591" cy="15581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905" dirty="0">
                <a:latin typeface="segoe-ui_normal"/>
              </a:rPr>
              <a:t>Tumbling window triggers are a type of trigger that fires at a periodic time interval from a specified start time, while retaining state. Tumbling windows are a series of fixed-sized, non-overlapping, and contiguous time intervals.</a:t>
            </a:r>
            <a:endParaRPr lang="ru-RU" sz="1905" dirty="0"/>
          </a:p>
        </p:txBody>
      </p:sp>
    </p:spTree>
    <p:extLst>
      <p:ext uri="{BB962C8B-B14F-4D97-AF65-F5344CB8AC3E}">
        <p14:creationId xmlns:p14="http://schemas.microsoft.com/office/powerpoint/2010/main" val="2146637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 flow</a:t>
            </a:r>
          </a:p>
        </p:txBody>
      </p:sp>
    </p:spTree>
    <p:extLst>
      <p:ext uri="{BB962C8B-B14F-4D97-AF65-F5344CB8AC3E}">
        <p14:creationId xmlns:p14="http://schemas.microsoft.com/office/powerpoint/2010/main" val="15327513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BE7E5B8-5DB5-4008-B951-7A564BBA5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 flow</a:t>
            </a:r>
            <a:endParaRPr lang="ru-RU" dirty="0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4028E2DA-1439-4F13-A83B-087BF4034550}"/>
              </a:ext>
            </a:extLst>
          </p:cNvPr>
          <p:cNvSpPr/>
          <p:nvPr/>
        </p:nvSpPr>
        <p:spPr>
          <a:xfrm>
            <a:off x="8319933" y="2767224"/>
            <a:ext cx="2223093" cy="293157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>
            <a:spAutoFit/>
          </a:bodyPr>
          <a:lstStyle/>
          <a:p>
            <a:pPr algn="ctr"/>
            <a:r>
              <a:rPr lang="en-US" sz="1905" dirty="0"/>
              <a:t>Execute Pipeline</a:t>
            </a:r>
            <a:endParaRPr lang="ru-RU" sz="2540" dirty="0">
              <a:solidFill>
                <a:schemeClr val="accent1"/>
              </a:solidFill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E8D683D6-357E-4B5D-8B23-4D2F16C6149E}"/>
              </a:ext>
            </a:extLst>
          </p:cNvPr>
          <p:cNvSpPr/>
          <p:nvPr/>
        </p:nvSpPr>
        <p:spPr>
          <a:xfrm>
            <a:off x="9431479" y="2051245"/>
            <a:ext cx="2223093" cy="293157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>
            <a:spAutoFit/>
          </a:bodyPr>
          <a:lstStyle/>
          <a:p>
            <a:pPr algn="ctr"/>
            <a:r>
              <a:rPr lang="en-US" sz="1905" dirty="0"/>
              <a:t>Filter activity</a:t>
            </a:r>
            <a:endParaRPr lang="ru-RU" sz="2540" dirty="0">
              <a:solidFill>
                <a:schemeClr val="accent1"/>
              </a:solidFill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9A96A73A-C6DB-4293-829E-1CFC74E4B41F}"/>
              </a:ext>
            </a:extLst>
          </p:cNvPr>
          <p:cNvSpPr/>
          <p:nvPr/>
        </p:nvSpPr>
        <p:spPr>
          <a:xfrm>
            <a:off x="539108" y="2209620"/>
            <a:ext cx="2223093" cy="293157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>
            <a:spAutoFit/>
          </a:bodyPr>
          <a:lstStyle/>
          <a:p>
            <a:pPr algn="ctr"/>
            <a:r>
              <a:rPr lang="en-US" sz="1905" dirty="0" err="1"/>
              <a:t>ForEach</a:t>
            </a:r>
            <a:r>
              <a:rPr lang="en-US" sz="1905" dirty="0"/>
              <a:t> activity</a:t>
            </a:r>
            <a:endParaRPr lang="ru-RU" sz="2540" dirty="0">
              <a:solidFill>
                <a:schemeClr val="accent1"/>
              </a:solidFill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A9BB7D03-0F8D-4A70-8688-F6787234D286}"/>
              </a:ext>
            </a:extLst>
          </p:cNvPr>
          <p:cNvSpPr/>
          <p:nvPr/>
        </p:nvSpPr>
        <p:spPr>
          <a:xfrm>
            <a:off x="1620140" y="2880838"/>
            <a:ext cx="2223093" cy="293157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>
            <a:spAutoFit/>
          </a:bodyPr>
          <a:lstStyle/>
          <a:p>
            <a:pPr algn="ctr"/>
            <a:r>
              <a:rPr lang="en-US" sz="1905" dirty="0"/>
              <a:t>Get metadata</a:t>
            </a:r>
            <a:endParaRPr lang="ru-RU" sz="2540" dirty="0">
              <a:solidFill>
                <a:schemeClr val="accent1"/>
              </a:solidFill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891CBFB5-B0A5-462F-8B66-066C3163680A}"/>
              </a:ext>
            </a:extLst>
          </p:cNvPr>
          <p:cNvSpPr/>
          <p:nvPr/>
        </p:nvSpPr>
        <p:spPr>
          <a:xfrm>
            <a:off x="2762201" y="3717248"/>
            <a:ext cx="2223093" cy="293157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>
            <a:spAutoFit/>
          </a:bodyPr>
          <a:lstStyle/>
          <a:p>
            <a:pPr algn="ctr"/>
            <a:r>
              <a:rPr lang="en-US" sz="1905" dirty="0"/>
              <a:t>If Condition activity</a:t>
            </a:r>
            <a:endParaRPr lang="ru-RU" sz="2540" dirty="0">
              <a:solidFill>
                <a:schemeClr val="accent1"/>
              </a:solidFill>
            </a:endParaRP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2D0F8062-4B58-40CA-8983-BC2888611A83}"/>
              </a:ext>
            </a:extLst>
          </p:cNvPr>
          <p:cNvSpPr/>
          <p:nvPr/>
        </p:nvSpPr>
        <p:spPr>
          <a:xfrm>
            <a:off x="3843233" y="4567965"/>
            <a:ext cx="2223093" cy="293157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>
            <a:spAutoFit/>
          </a:bodyPr>
          <a:lstStyle/>
          <a:p>
            <a:pPr algn="ctr"/>
            <a:r>
              <a:rPr lang="en-US" sz="1905" dirty="0"/>
              <a:t>Lookup activity</a:t>
            </a:r>
            <a:endParaRPr lang="ru-RU" sz="2540" dirty="0">
              <a:solidFill>
                <a:schemeClr val="accent1"/>
              </a:solidFill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6D27BC94-BA47-457E-9881-4113D4022C81}"/>
              </a:ext>
            </a:extLst>
          </p:cNvPr>
          <p:cNvSpPr/>
          <p:nvPr/>
        </p:nvSpPr>
        <p:spPr>
          <a:xfrm>
            <a:off x="4985294" y="5497727"/>
            <a:ext cx="2223093" cy="293157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>
            <a:spAutoFit/>
          </a:bodyPr>
          <a:lstStyle/>
          <a:p>
            <a:pPr algn="ctr"/>
            <a:r>
              <a:rPr lang="en-US" sz="1905" dirty="0"/>
              <a:t>Until activity</a:t>
            </a:r>
            <a:endParaRPr lang="ru-RU" sz="2540" dirty="0">
              <a:solidFill>
                <a:schemeClr val="accent1"/>
              </a:solidFill>
            </a:endParaRP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CE6981F2-9291-49D4-8FB2-E441FA065E2A}"/>
              </a:ext>
            </a:extLst>
          </p:cNvPr>
          <p:cNvSpPr/>
          <p:nvPr/>
        </p:nvSpPr>
        <p:spPr>
          <a:xfrm>
            <a:off x="6096841" y="4564336"/>
            <a:ext cx="2223093" cy="293157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>
            <a:spAutoFit/>
          </a:bodyPr>
          <a:lstStyle/>
          <a:p>
            <a:pPr algn="ctr"/>
            <a:r>
              <a:rPr lang="en-US" sz="1905" dirty="0"/>
              <a:t>Wait activity</a:t>
            </a:r>
            <a:endParaRPr lang="ru-RU" sz="2540" dirty="0">
              <a:solidFill>
                <a:schemeClr val="accent1"/>
              </a:solidFill>
            </a:endParaRP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E364A1D7-4423-4843-916B-86717EF50063}"/>
              </a:ext>
            </a:extLst>
          </p:cNvPr>
          <p:cNvSpPr/>
          <p:nvPr/>
        </p:nvSpPr>
        <p:spPr>
          <a:xfrm>
            <a:off x="7208387" y="3677883"/>
            <a:ext cx="2223093" cy="293157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>
            <a:spAutoFit/>
          </a:bodyPr>
          <a:lstStyle/>
          <a:p>
            <a:pPr algn="ctr"/>
            <a:r>
              <a:rPr lang="en-US" sz="1905" dirty="0"/>
              <a:t>Web activity</a:t>
            </a:r>
            <a:endParaRPr lang="ru-RU" sz="254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6561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7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Down Arrow 7">
            <a:extLst>
              <a:ext uri="{FF2B5EF4-FFF2-40B4-BE49-F238E27FC236}">
                <a16:creationId xmlns:a16="http://schemas.microsoft.com/office/drawing/2014/main" id="{73DE2CFE-42F2-48F0-8706-5264E012B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288521" y="381403"/>
            <a:ext cx="2200313" cy="3342508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8D78A4F-A091-44E5-82CA-1F535F2768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6952" y="1204108"/>
            <a:ext cx="2669406" cy="1781175"/>
          </a:xfrm>
        </p:spPr>
        <p:txBody>
          <a:bodyPr vert="horz" lIns="91440" tIns="45720" rIns="91440" bIns="45720" rtlCol="0" anchor="ctr">
            <a:normAutofit/>
          </a:bodyPr>
          <a:lstStyle/>
          <a:p>
            <a:br>
              <a:rPr lang="en-US" sz="32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32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Branching</a:t>
            </a:r>
            <a:br>
              <a:rPr lang="en-US" sz="32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endParaRPr lang="en-US" sz="32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277179C0-A7A4-48BE-B7D1-3C90B4A4CBB3}"/>
              </a:ext>
            </a:extLst>
          </p:cNvPr>
          <p:cNvSpPr/>
          <p:nvPr/>
        </p:nvSpPr>
        <p:spPr>
          <a:xfrm>
            <a:off x="966951" y="3355130"/>
            <a:ext cx="2669407" cy="24273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On success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On failure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On completion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On skip</a:t>
            </a:r>
          </a:p>
        </p:txBody>
      </p:sp>
      <p:pic>
        <p:nvPicPr>
          <p:cNvPr id="2050" name="Picture 2" descr="https://www.purplefrogsystems.com/paul/wp-content/uploads/2017/09/ADFDependsOn-300x235.png">
            <a:extLst>
              <a:ext uri="{FF2B5EF4-FFF2-40B4-BE49-F238E27FC236}">
                <a16:creationId xmlns:a16="http://schemas.microsoft.com/office/drawing/2014/main" id="{BB199E47-2172-4879-85E5-DE50B08099E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31008" y="952500"/>
            <a:ext cx="6165910" cy="4829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356938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85652-0FCC-2A4C-A5CB-1CD9A31C8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0667" y="2187743"/>
            <a:ext cx="8983132" cy="248251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Overview of Overall Scope of Labs</a:t>
            </a:r>
          </a:p>
        </p:txBody>
      </p:sp>
      <p:pic>
        <p:nvPicPr>
          <p:cNvPr id="8" name="Graphic 7" descr="Microscope">
            <a:extLst>
              <a:ext uri="{FF2B5EF4-FFF2-40B4-BE49-F238E27FC236}">
                <a16:creationId xmlns:a16="http://schemas.microsoft.com/office/drawing/2014/main" id="{56CBFF09-83BC-43E6-A620-2D4B038976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201" y="2743201"/>
            <a:ext cx="1371600" cy="13716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BA1BA04-DBD3-C248-9176-7DCEE11534F7}"/>
              </a:ext>
            </a:extLst>
          </p:cNvPr>
          <p:cNvSpPr txBox="1"/>
          <p:nvPr/>
        </p:nvSpPr>
        <p:spPr>
          <a:xfrm>
            <a:off x="2728913" y="4857750"/>
            <a:ext cx="7786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VectorSense</a:t>
            </a:r>
            <a:r>
              <a:rPr lang="en-US" dirty="0"/>
              <a:t>/Data-Ninja-Tech-Series</a:t>
            </a:r>
          </a:p>
        </p:txBody>
      </p:sp>
    </p:spTree>
    <p:extLst>
      <p:ext uri="{BB962C8B-B14F-4D97-AF65-F5344CB8AC3E}">
        <p14:creationId xmlns:p14="http://schemas.microsoft.com/office/powerpoint/2010/main" val="15886095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4E4388-5AE9-3645-9DE0-F3BF0806DE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Agenda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688B274-884F-46B5-BAEF-4122992BAE3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73062640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6171348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0D589-8C3D-C44E-A93E-9254AFE64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Flows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FE9586-7F6F-E548-9959-876FA8A26A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5014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13E709-1B18-4642-AEEE-A8624C9A1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2C5F33C-76BC-F446-8FBF-3180C94A51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10437"/>
            <a:ext cx="12192000" cy="6861892"/>
          </a:xfrm>
        </p:spPr>
      </p:pic>
    </p:spTree>
    <p:extLst>
      <p:ext uri="{BB962C8B-B14F-4D97-AF65-F5344CB8AC3E}">
        <p14:creationId xmlns:p14="http://schemas.microsoft.com/office/powerpoint/2010/main" val="311775223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54F35-2946-D045-9265-2C26C62BC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2572DF7-4EE8-8946-AD49-0B304D4226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61893"/>
          </a:xfrm>
        </p:spPr>
      </p:pic>
    </p:spTree>
    <p:extLst>
      <p:ext uri="{BB962C8B-B14F-4D97-AF65-F5344CB8AC3E}">
        <p14:creationId xmlns:p14="http://schemas.microsoft.com/office/powerpoint/2010/main" val="179280165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C76667-C6D3-5140-901D-63973E4ED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8224F96-D849-5A4F-9044-85C2DA8280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61892"/>
          </a:xfrm>
        </p:spPr>
      </p:pic>
    </p:spTree>
    <p:extLst>
      <p:ext uri="{BB962C8B-B14F-4D97-AF65-F5344CB8AC3E}">
        <p14:creationId xmlns:p14="http://schemas.microsoft.com/office/powerpoint/2010/main" val="338507899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8C7C5-797B-B446-B8C9-21F94F900A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324379A-1B22-9040-A386-DB10076811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61892"/>
          </a:xfrm>
        </p:spPr>
      </p:pic>
    </p:spTree>
    <p:extLst>
      <p:ext uri="{BB962C8B-B14F-4D97-AF65-F5344CB8AC3E}">
        <p14:creationId xmlns:p14="http://schemas.microsoft.com/office/powerpoint/2010/main" val="358603701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D5FFE-9EBB-634B-8034-57C85C78A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D29787E-695E-3E45-9CCC-FF7CB79437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61892"/>
          </a:xfrm>
        </p:spPr>
      </p:pic>
    </p:spTree>
    <p:extLst>
      <p:ext uri="{BB962C8B-B14F-4D97-AF65-F5344CB8AC3E}">
        <p14:creationId xmlns:p14="http://schemas.microsoft.com/office/powerpoint/2010/main" val="388951776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468B9-FFED-6947-B84F-039650789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F06D18B-FB43-924D-BAE4-3F98191D1C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61893"/>
          </a:xfrm>
        </p:spPr>
      </p:pic>
    </p:spTree>
    <p:extLst>
      <p:ext uri="{BB962C8B-B14F-4D97-AF65-F5344CB8AC3E}">
        <p14:creationId xmlns:p14="http://schemas.microsoft.com/office/powerpoint/2010/main" val="173071395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2EB5D1-9CF4-724D-826A-6E43023BB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8E90C02-174A-924B-982C-25F9610E7A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61892"/>
          </a:xfrm>
        </p:spPr>
      </p:pic>
    </p:spTree>
    <p:extLst>
      <p:ext uri="{BB962C8B-B14F-4D97-AF65-F5344CB8AC3E}">
        <p14:creationId xmlns:p14="http://schemas.microsoft.com/office/powerpoint/2010/main" val="262629566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32F709-D569-5F44-86D9-B538A79C1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6BC225F-672B-5F46-8427-631A578D87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61892"/>
          </a:xfrm>
        </p:spPr>
      </p:pic>
    </p:spTree>
    <p:extLst>
      <p:ext uri="{BB962C8B-B14F-4D97-AF65-F5344CB8AC3E}">
        <p14:creationId xmlns:p14="http://schemas.microsoft.com/office/powerpoint/2010/main" val="337914017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7583E3-07FE-A642-AFDE-EE0F641FF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EEF8355-3B20-4E4D-81A7-79EA4CA012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61892"/>
          </a:xfrm>
        </p:spPr>
      </p:pic>
    </p:spTree>
    <p:extLst>
      <p:ext uri="{BB962C8B-B14F-4D97-AF65-F5344CB8AC3E}">
        <p14:creationId xmlns:p14="http://schemas.microsoft.com/office/powerpoint/2010/main" val="36940153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FC21D2-1787-B949-B804-4EF80908AA9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Data Factory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3E0043-3A15-DC41-A3C1-D5456FFC1F8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571817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06B35-E4B7-F347-A1A5-214A40CBF8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C877230-82C8-3E45-885A-868DAFBA5A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" y="0"/>
            <a:ext cx="12185085" cy="6858000"/>
          </a:xfrm>
        </p:spPr>
      </p:pic>
    </p:spTree>
    <p:extLst>
      <p:ext uri="{BB962C8B-B14F-4D97-AF65-F5344CB8AC3E}">
        <p14:creationId xmlns:p14="http://schemas.microsoft.com/office/powerpoint/2010/main" val="81386505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D6909-E06E-CA41-8F1D-3D2DA891E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9D6F228-0B35-B24A-A045-0C0DC50650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61892"/>
          </a:xfrm>
        </p:spPr>
      </p:pic>
    </p:spTree>
    <p:extLst>
      <p:ext uri="{BB962C8B-B14F-4D97-AF65-F5344CB8AC3E}">
        <p14:creationId xmlns:p14="http://schemas.microsoft.com/office/powerpoint/2010/main" val="325414485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C422F64-02FD-A949-AC3B-D321179D31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0667" y="2187743"/>
            <a:ext cx="5293449" cy="248251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Thank you.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1100371-DBC7-F04E-B5D8-30152DCFB7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370667" y="4670258"/>
            <a:ext cx="5293449" cy="1371405"/>
          </a:xfrm>
        </p:spPr>
        <p:txBody>
          <a:bodyPr vert="horz" lIns="91440" tIns="45720" rIns="91440" bIns="45720" rtlCol="0">
            <a:normAutofit/>
          </a:bodyPr>
          <a:lstStyle/>
          <a:p>
            <a:endParaRPr lang="en-US" sz="24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9" name="Graphic 8" descr="Sunglasses Face with Solid Fill">
            <a:extLst>
              <a:ext uri="{FF2B5EF4-FFF2-40B4-BE49-F238E27FC236}">
                <a16:creationId xmlns:a16="http://schemas.microsoft.com/office/drawing/2014/main" id="{471B1030-7131-4D7A-8AA7-B4AADBA827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201" y="2743201"/>
            <a:ext cx="1371600" cy="137160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5BD6518A-68F0-4B36-A457-D7906007C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41431" y="816337"/>
            <a:ext cx="5225327" cy="5225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0147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082F7-17DD-410F-9CCD-A2741DD74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D6C01C-874E-44A5-81A6-A748654274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987" y="814387"/>
            <a:ext cx="10106025" cy="522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2877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24201-981C-45A0-9DE0-BBB201CAC5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7055FA7-6670-4DB8-A839-4E952FE24C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489320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EFCCCE8-D373-43B8-99C6-343F00293D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759138"/>
            <a:ext cx="12192000" cy="156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9428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DC3D7E-CCD7-44B5-9363-BE1D5356D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97E843-5B69-426F-B297-F9FB50810A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989" y="365125"/>
            <a:ext cx="10546136" cy="6285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9709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7BF98AF-9CFC-405F-98BE-8637D97B8C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01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456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424</TotalTime>
  <Words>936</Words>
  <Application>Microsoft Macintosh PowerPoint</Application>
  <PresentationFormat>Widescreen</PresentationFormat>
  <Paragraphs>128</Paragraphs>
  <Slides>52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62" baseType="lpstr">
      <vt:lpstr>Arial</vt:lpstr>
      <vt:lpstr>Calibri</vt:lpstr>
      <vt:lpstr>Calibri Light</vt:lpstr>
      <vt:lpstr>Impact</vt:lpstr>
      <vt:lpstr>Segoe UI</vt:lpstr>
      <vt:lpstr>Segoe UI Light</vt:lpstr>
      <vt:lpstr>segoe-ui_normal</vt:lpstr>
      <vt:lpstr>segoe-ui_semibold</vt:lpstr>
      <vt:lpstr>Wingdings</vt:lpstr>
      <vt:lpstr>Office Theme</vt:lpstr>
      <vt:lpstr>Azure Data Factory &amp; Flows  Level – 300  – Day 3 </vt:lpstr>
      <vt:lpstr>PowerPoint Presentation</vt:lpstr>
      <vt:lpstr>PowerPoint Presentation</vt:lpstr>
      <vt:lpstr>Agenda</vt:lpstr>
      <vt:lpstr>Data Factory</vt:lpstr>
      <vt:lpstr>PowerPoint Presentation</vt:lpstr>
      <vt:lpstr>PowerPoint Presentation</vt:lpstr>
      <vt:lpstr>PowerPoint Presentation</vt:lpstr>
      <vt:lpstr>PowerPoint Presentation</vt:lpstr>
      <vt:lpstr>Data Sources Usage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2. Create the Data Factory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Concepts</vt:lpstr>
      <vt:lpstr> Expressions &amp; Parameters </vt:lpstr>
      <vt:lpstr>System variables</vt:lpstr>
      <vt:lpstr>Trigger</vt:lpstr>
      <vt:lpstr>Type of triggers</vt:lpstr>
      <vt:lpstr>Schedule trigger</vt:lpstr>
      <vt:lpstr>Tumbling window trigger</vt:lpstr>
      <vt:lpstr>Control flow</vt:lpstr>
      <vt:lpstr>Control flow</vt:lpstr>
      <vt:lpstr> Branching </vt:lpstr>
      <vt:lpstr>Overview of Overall Scope of Labs</vt:lpstr>
      <vt:lpstr>Data Flows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Azure Data Lake &amp; Factory  Level – 400  – Day 2 </dc:title>
  <dc:creator>Sashank Pappu</dc:creator>
  <cp:lastModifiedBy>Sashank Pappu</cp:lastModifiedBy>
  <cp:revision>4</cp:revision>
  <dcterms:created xsi:type="dcterms:W3CDTF">2019-12-28T07:56:16Z</dcterms:created>
  <dcterms:modified xsi:type="dcterms:W3CDTF">2019-12-28T15:29:41Z</dcterms:modified>
</cp:coreProperties>
</file>